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24"/>
  </p:notesMasterIdLst>
  <p:sldIdLst>
    <p:sldId id="256" r:id="rId2"/>
    <p:sldId id="260" r:id="rId3"/>
    <p:sldId id="287" r:id="rId4"/>
    <p:sldId id="288" r:id="rId5"/>
    <p:sldId id="290" r:id="rId6"/>
    <p:sldId id="295" r:id="rId7"/>
    <p:sldId id="298" r:id="rId8"/>
    <p:sldId id="289" r:id="rId9"/>
    <p:sldId id="300" r:id="rId10"/>
    <p:sldId id="301" r:id="rId11"/>
    <p:sldId id="302" r:id="rId12"/>
    <p:sldId id="303" r:id="rId13"/>
    <p:sldId id="304" r:id="rId14"/>
    <p:sldId id="305" r:id="rId15"/>
    <p:sldId id="306" r:id="rId16"/>
    <p:sldId id="258" r:id="rId17"/>
    <p:sldId id="308" r:id="rId18"/>
    <p:sldId id="285" r:id="rId19"/>
    <p:sldId id="286" r:id="rId20"/>
    <p:sldId id="261" r:id="rId21"/>
    <p:sldId id="278" r:id="rId22"/>
    <p:sldId id="25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539F2-7A0F-40B4-A759-7C17408F9404}" v="7" dt="2023-11-17T09:58:57.374"/>
    <p1510:client id="{465F4957-1F6A-4DF8-9DE3-16004221E9F5}" v="333" dt="2023-11-16T13:45:24.731"/>
    <p1510:client id="{48BFFEF4-4E80-4F95-A375-136FC2725D70}" v="61" dt="2023-11-16T14:19:44.482"/>
    <p1510:client id="{4C3299D7-E9BE-4771-8602-11911383FB91}" v="1822" dt="2023-11-16T16:07:38.497"/>
    <p1510:client id="{7170A147-05CD-5EBB-A524-701919F18EAD}" v="262" dt="2023-11-16T14:03:14.785"/>
    <p1510:client id="{7AADE536-C3CB-4586-ABA5-806B36213061}" v="240" dt="2023-11-17T09:47:44.818"/>
    <p1510:client id="{9C67C92E-1981-474D-BC6B-5B5D3C5BBE31}" v="10" dt="2023-11-16T16:20:24.972"/>
    <p1510:client id="{A5EE7441-F0FB-43AC-B3B6-91B19678C2F6}" v="37" dt="2023-11-16T15:34:35.644"/>
    <p1510:client id="{B72BA025-39D2-D0E8-DD50-34D82B8427AC}" v="59" dt="2023-11-17T09:10:20.802"/>
    <p1510:client id="{CD5314DD-21CB-4C97-A0DA-AF04F4284318}" v="1338" dt="2023-11-16T15:29:16.229"/>
    <p1510:client id="{DAC16732-49D9-4A11-AD38-C75B4186E89B}" v="15" dt="2023-11-16T15:24:43.409"/>
    <p1510:client id="{E7492EC2-224B-415B-A453-CB3B044EA65C}" v="4" dt="2023-11-16T16:18:37.608"/>
    <p1510:client id="{E970F227-302B-9E11-3EFE-39B3927D1917}" v="108" dt="2023-11-16T20:06:03.963"/>
    <p1510:client id="{F8B2FD39-CD9F-4481-AF39-0E44A52F8380}" v="120" dt="2023-11-17T00:18:02.2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18.png>
</file>

<file path=ppt/media/image19.jpeg>
</file>

<file path=ppt/media/image2.jpeg>
</file>

<file path=ppt/media/image20.png>
</file>

<file path=ppt/media/image21.jpeg>
</file>

<file path=ppt/media/image22.png>
</file>

<file path=ppt/media/image23.jpeg>
</file>

<file path=ppt/media/image24.jpeg>
</file>

<file path=ppt/media/image25.png>
</file>

<file path=ppt/media/image26.jpeg>
</file>

<file path=ppt/media/image27.png>
</file>

<file path=ppt/media/image28.jpeg>
</file>

<file path=ppt/media/image29.png>
</file>

<file path=ppt/media/image3.jpeg>
</file>

<file path=ppt/media/image30.jpeg>
</file>

<file path=ppt/media/image31.jpeg>
</file>

<file path=ppt/media/image32.jpeg>
</file>

<file path=ppt/media/image33.jpeg>
</file>

<file path=ppt/media/image34.png>
</file>

<file path=ppt/media/image35.svg>
</file>

<file path=ppt/media/image36.jpe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8F6C30-38D3-49E0-B169-86253C518CD2}" type="datetimeFigureOut">
              <a:t>11/17/2023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0CB4E5-88BD-4B11-996E-63299A01046A}" type="slidenum">
              <a:t>‹#›</a:t>
            </a:fld>
            <a:endParaRPr lang="en-US"/>
          </a:p>
        </p:txBody>
      </p:sp>
    </p:spTree>
    <p:extLst>
      <p:ext uri="{BB962C8B-B14F-4D97-AF65-F5344CB8AC3E}">
        <p14:creationId xmlns:p14="http://schemas.microsoft.com/office/powerpoint/2010/main" val="121773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panose="020F0502020204030204"/>
              </a:rPr>
              <a:t>36.2 bulk + 83.7 break bulk = 119.9</a:t>
            </a:r>
          </a:p>
          <a:p>
            <a:r>
              <a:rPr lang="en-US">
                <a:cs typeface="Calibri" panose="020F0502020204030204"/>
              </a:rPr>
              <a:t>1.4 break bulk + 82.3 container = 83.7</a:t>
            </a:r>
          </a:p>
          <a:p>
            <a:r>
              <a:rPr lang="en-US">
                <a:cs typeface="Calibri" panose="020F0502020204030204"/>
              </a:rPr>
              <a:t>10 + 6 + 20.2 = 36.2</a:t>
            </a:r>
          </a:p>
          <a:p>
            <a:r>
              <a:rPr lang="en-US">
                <a:cs typeface="Calibri" panose="020F0502020204030204"/>
              </a:rPr>
              <a:t>7.3 + 1 = 8.3</a:t>
            </a:r>
          </a:p>
          <a:p>
            <a:endParaRPr lang="en-US">
              <a:cs typeface="Calibri" panose="020F0502020204030204"/>
            </a:endParaRP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400CB4E5-88BD-4B11-996E-63299A01046A}" type="slidenum">
              <a:rPr lang="en-US" smtClean="0"/>
              <a:t>3</a:t>
            </a:fld>
            <a:endParaRPr lang="en-US"/>
          </a:p>
        </p:txBody>
      </p:sp>
    </p:spTree>
    <p:extLst>
      <p:ext uri="{BB962C8B-B14F-4D97-AF65-F5344CB8AC3E}">
        <p14:creationId xmlns:p14="http://schemas.microsoft.com/office/powerpoint/2010/main" val="1047098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Cruise Ships cater for practically all tastes, they can be expedition ships, sailing ships, luxury ships or apartment ships.</a:t>
            </a:r>
          </a:p>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smtClean="0"/>
              <a:t>12</a:t>
            </a:fld>
            <a:endParaRPr lang="en-US"/>
          </a:p>
        </p:txBody>
      </p:sp>
    </p:spTree>
    <p:extLst>
      <p:ext uri="{BB962C8B-B14F-4D97-AF65-F5344CB8AC3E}">
        <p14:creationId xmlns:p14="http://schemas.microsoft.com/office/powerpoint/2010/main" val="1552289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Barges mainly sail on rivers, they transport containers, general, heavy, loose and liquid cargoes upriver and into neighboring countries.</a:t>
            </a:r>
          </a:p>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smtClean="0"/>
              <a:t>13</a:t>
            </a:fld>
            <a:endParaRPr lang="en-US"/>
          </a:p>
        </p:txBody>
      </p:sp>
    </p:spTree>
    <p:extLst>
      <p:ext uri="{BB962C8B-B14F-4D97-AF65-F5344CB8AC3E}">
        <p14:creationId xmlns:p14="http://schemas.microsoft.com/office/powerpoint/2010/main" val="4172291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Tank Barges transport like liquid cargoes as heavy oil or chemicals along inland waterways, also supply larger ships in and around Hamburg</a:t>
            </a:r>
          </a:p>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a:t>14</a:t>
            </a:fld>
            <a:endParaRPr lang="en-US"/>
          </a:p>
        </p:txBody>
      </p:sp>
    </p:spTree>
    <p:extLst>
      <p:ext uri="{BB962C8B-B14F-4D97-AF65-F5344CB8AC3E}">
        <p14:creationId xmlns:p14="http://schemas.microsoft.com/office/powerpoint/2010/main" val="591289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Vessel calls / Ship docked</a:t>
            </a:r>
          </a:p>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a:t>15</a:t>
            </a:fld>
            <a:endParaRPr lang="en-US"/>
          </a:p>
        </p:txBody>
      </p:sp>
    </p:spTree>
    <p:extLst>
      <p:ext uri="{BB962C8B-B14F-4D97-AF65-F5344CB8AC3E}">
        <p14:creationId xmlns:p14="http://schemas.microsoft.com/office/powerpoint/2010/main" val="2768924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t>Seaborne cargo handling represent all imported and exported seaborne cargo.</a:t>
            </a:r>
          </a:p>
          <a:p>
            <a:r>
              <a:rPr lang="en-US"/>
              <a:t>In 2022, 119,9 million tons of seaborne Goods were loaded or unloaded at the terminals.</a:t>
            </a:r>
            <a:endParaRPr lang="en-US">
              <a:cs typeface="Calibri"/>
            </a:endParaRPr>
          </a:p>
          <a:p>
            <a:r>
              <a:rPr lang="en-US"/>
              <a:t>-6.8% compared to 2021.</a:t>
            </a:r>
            <a:endParaRPr lang="en-US">
              <a:cs typeface="Calibri"/>
            </a:endParaRPr>
          </a:p>
          <a:p>
            <a:r>
              <a:rPr lang="en-US"/>
              <a:t>Total throughput of the port is the sum of two major segments bulk cargo and general cargo.</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C8E95DA-20C4-443F-BFE2-047A36C5DAB5}" type="slidenum">
              <a:rPr lang="en-US" smtClean="0"/>
              <a:t>4</a:t>
            </a:fld>
            <a:endParaRPr lang="en-US"/>
          </a:p>
        </p:txBody>
      </p:sp>
    </p:spTree>
    <p:extLst>
      <p:ext uri="{BB962C8B-B14F-4D97-AF65-F5344CB8AC3E}">
        <p14:creationId xmlns:p14="http://schemas.microsoft.com/office/powerpoint/2010/main" val="2506606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5.8% decline to 83.7 million tons in general cargo throughput.</a:t>
            </a:r>
          </a:p>
          <a:p>
            <a:endParaRPr lang="en-US"/>
          </a:p>
          <a:p>
            <a:r>
              <a:rPr lang="en-US"/>
              <a:t>The goods handled as bulk cargo in maritime transport, such as ore, coal, building materials, grains, fertilizers or mineral oil products, reached a total volume of 36.2 million tons in the Port of Hamburg in 2022.</a:t>
            </a:r>
          </a:p>
          <a:p>
            <a:r>
              <a:rPr lang="en-US"/>
              <a:t>8.9% decline to 36.2 million tons in bulk cargo handling.</a:t>
            </a:r>
          </a:p>
          <a:p>
            <a:r>
              <a:rPr lang="en-US"/>
              <a:t>Can be directly and indirectly attributed to stricter sanctions against Russia.</a:t>
            </a:r>
          </a:p>
          <a:p>
            <a:r>
              <a:rPr lang="en-US"/>
              <a:t>The decline is visible in all three sub-sectors in bulk cargo handling.</a:t>
            </a:r>
          </a:p>
          <a:p>
            <a:r>
              <a:rPr lang="en-US"/>
              <a:t>The area with the highest throughput, grab cargo, fell by 6.3% to 20.2 million tons.</a:t>
            </a:r>
          </a:p>
          <a:p>
            <a:r>
              <a:rPr lang="en-US"/>
              <a:t>The area with the second strongest throughput, liquid cargo, 10 million tons, such as mineral oil products, biodiesel or chemical products.</a:t>
            </a:r>
          </a:p>
          <a:p>
            <a:r>
              <a:rPr lang="en-US"/>
              <a:t>The third sub-segment, suction cargo or </a:t>
            </a:r>
            <a:r>
              <a:rPr lang="en-US" err="1"/>
              <a:t>agri</a:t>
            </a:r>
            <a:r>
              <a:rPr lang="en-US"/>
              <a:t> bulk, 6 million tons.</a:t>
            </a:r>
          </a:p>
          <a:p>
            <a:endParaRPr lang="en-US">
              <a:cs typeface="Calibri" panose="020F0502020204030204"/>
            </a:endParaRPr>
          </a:p>
        </p:txBody>
      </p:sp>
      <p:sp>
        <p:nvSpPr>
          <p:cNvPr id="4" name="Slide Number Placeholder 3"/>
          <p:cNvSpPr>
            <a:spLocks noGrp="1"/>
          </p:cNvSpPr>
          <p:nvPr>
            <p:ph type="sldNum" sz="quarter" idx="5"/>
          </p:nvPr>
        </p:nvSpPr>
        <p:spPr/>
        <p:txBody>
          <a:bodyPr/>
          <a:lstStyle/>
          <a:p>
            <a:fld id="{400CB4E5-88BD-4B11-996E-63299A01046A}" type="slidenum">
              <a:rPr lang="en-US" smtClean="0"/>
              <a:t>5</a:t>
            </a:fld>
            <a:endParaRPr lang="en-US"/>
          </a:p>
        </p:txBody>
      </p:sp>
    </p:spTree>
    <p:extLst>
      <p:ext uri="{BB962C8B-B14F-4D97-AF65-F5344CB8AC3E}">
        <p14:creationId xmlns:p14="http://schemas.microsoft.com/office/powerpoint/2010/main" val="1661524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Container Handling is the dominant segment at Port of Hamburg. </a:t>
            </a:r>
          </a:p>
          <a:p>
            <a:r>
              <a:rPr lang="en-US"/>
              <a:t> </a:t>
            </a:r>
            <a:endParaRPr lang="en-US">
              <a:cs typeface="Calibri"/>
            </a:endParaRPr>
          </a:p>
          <a:p>
            <a:r>
              <a:rPr lang="en-US"/>
              <a:t>A total of 8.3 million TEUs crossed quay walls in the Port of Hamburg in 2022.  </a:t>
            </a:r>
            <a:endParaRPr lang="en-US">
              <a:cs typeface="Calibri"/>
            </a:endParaRPr>
          </a:p>
          <a:p>
            <a:r>
              <a:rPr lang="en-US"/>
              <a:t>However, compared to 2021, it still declines 5.1%.</a:t>
            </a:r>
            <a:endParaRPr lang="en-US">
              <a:cs typeface="Calibri"/>
            </a:endParaRPr>
          </a:p>
          <a:p>
            <a:endParaRPr lang="en-US">
              <a:cs typeface="Calibri"/>
            </a:endParaRPr>
          </a:p>
          <a:p>
            <a:r>
              <a:rPr lang="en-US"/>
              <a:t>With just under 82.3 million tons transported, container handling thus accounts for around 70 percent of total handling. The share of container cargo in total general cargo handling is almost 99%. </a:t>
            </a:r>
          </a:p>
          <a:p>
            <a:r>
              <a:rPr lang="en-US"/>
              <a:t> </a:t>
            </a:r>
          </a:p>
          <a:p>
            <a:r>
              <a:rPr lang="en-US"/>
              <a:t>Loaded containers make up  more value-added part of container handling. 7.3 million loaded TEUs, account for almost 88% of total container throughout (8.3 million TEUs). Around 1 million (990000) TEUs were handled empty in 2022. </a:t>
            </a:r>
          </a:p>
          <a:p>
            <a:r>
              <a:rPr lang="en-US"/>
              <a:t> </a:t>
            </a:r>
          </a:p>
          <a:p>
            <a:r>
              <a:rPr lang="en-US"/>
              <a:t>A quarterly comparison reveals a positive trend in the first half. Down by 12.3%, throughput fell steeply in the fourth quarter. The rise in throughputs normally seen in the pre-Christmas period failed to happen, mainly due to increased energy costs and high inventories in the industry. </a:t>
            </a:r>
          </a:p>
        </p:txBody>
      </p:sp>
      <p:sp>
        <p:nvSpPr>
          <p:cNvPr id="4" name="Slide Number Placeholder 3"/>
          <p:cNvSpPr>
            <a:spLocks noGrp="1"/>
          </p:cNvSpPr>
          <p:nvPr>
            <p:ph type="sldNum" sz="quarter" idx="5"/>
          </p:nvPr>
        </p:nvSpPr>
        <p:spPr/>
        <p:txBody>
          <a:bodyPr/>
          <a:lstStyle/>
          <a:p>
            <a:fld id="{400CB4E5-88BD-4B11-996E-63299A01046A}" type="slidenum">
              <a:t>6</a:t>
            </a:fld>
            <a:endParaRPr lang="en-US"/>
          </a:p>
        </p:txBody>
      </p:sp>
    </p:spTree>
    <p:extLst>
      <p:ext uri="{BB962C8B-B14F-4D97-AF65-F5344CB8AC3E}">
        <p14:creationId xmlns:p14="http://schemas.microsoft.com/office/powerpoint/2010/main" val="38557696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 flow goods via of the Port of Hamburg covers all trade areas.</a:t>
            </a:r>
          </a:p>
          <a:p>
            <a:r>
              <a:rPr lang="en-US">
                <a:cs typeface="Calibri"/>
              </a:rPr>
              <a:t>The Far East (North-East Asia + South-East Asia) and the Baltic region have long been major centers for Hamburg's container shipping.</a:t>
            </a:r>
          </a:p>
          <a:p>
            <a:endParaRPr lang="en-US">
              <a:cs typeface="Calibri"/>
            </a:endParaRPr>
          </a:p>
          <a:p>
            <a:r>
              <a:rPr lang="en-US"/>
              <a:t>In 2022, China again headed the list of Hamburg's Top Ten partner countries for container handling with 2.46 million TEU (-3.8%).</a:t>
            </a:r>
          </a:p>
          <a:p>
            <a:endParaRPr lang="en-US"/>
          </a:p>
          <a:p>
            <a:r>
              <a:rPr lang="en-US"/>
              <a:t>The USA followed in second place with 605000 TEU, representing a fall of 2.1%. The total number of loaded boxes in container traffic with the USA rose by 0.6% to 540000 TEU.</a:t>
            </a:r>
          </a:p>
          <a:p>
            <a:endParaRPr lang="en-US"/>
          </a:p>
          <a:p>
            <a:r>
              <a:rPr lang="en-US"/>
              <a:t>Singapore retained a steady third place with 423000 TEU (-1.1%)</a:t>
            </a:r>
          </a:p>
          <a:p>
            <a:endParaRPr lang="en-US"/>
          </a:p>
          <a:p>
            <a:r>
              <a:rPr lang="en-US"/>
              <a:t>Positive surprises:</a:t>
            </a:r>
          </a:p>
          <a:p>
            <a:r>
              <a:rPr lang="en-US"/>
              <a:t>At 294000 TEU, throughput with Poland was up by almost 25%.</a:t>
            </a:r>
          </a:p>
          <a:p>
            <a:r>
              <a:rPr lang="en-US"/>
              <a:t>Throughput trends with Finland, a 22.3% gain to 213000 TEU.</a:t>
            </a:r>
          </a:p>
          <a:p>
            <a:endParaRPr lang="en-US"/>
          </a:p>
          <a:p>
            <a:r>
              <a:rPr lang="en-US"/>
              <a:t>In the previous year Russia had been in fourth position as a top partner. In 2022 throughput of around 80000 TEU still sufficed for 27th place.</a:t>
            </a:r>
          </a:p>
          <a:p>
            <a:endParaRPr lang="en-US"/>
          </a:p>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a:t>7</a:t>
            </a:fld>
            <a:endParaRPr lang="en-US"/>
          </a:p>
        </p:txBody>
      </p:sp>
    </p:spTree>
    <p:extLst>
      <p:ext uri="{BB962C8B-B14F-4D97-AF65-F5344CB8AC3E}">
        <p14:creationId xmlns:p14="http://schemas.microsoft.com/office/powerpoint/2010/main" val="3616166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t>In 2022, international crises impacted the Port of Hamburg’s seaborne cargo throughput.</a:t>
            </a:r>
          </a:p>
          <a:p>
            <a:r>
              <a:rPr lang="en-US"/>
              <a:t>The war in Ukraine plus the related sanctions against Russia, along with worldwide supply chain problems caused by the corona pandemic, impacted Port of Hamburg throughput during the year. </a:t>
            </a:r>
          </a:p>
          <a:p>
            <a:endParaRPr lang="en-US"/>
          </a:p>
          <a:p>
            <a:r>
              <a:rPr lang="en-GB" b="0" i="0">
                <a:solidFill>
                  <a:srgbClr val="111111"/>
                </a:solidFill>
                <a:effectLst/>
                <a:latin typeface="SourceSansPro"/>
              </a:rPr>
              <a:t>2009 </a:t>
            </a:r>
            <a:r>
              <a:rPr lang="en-US" altLang="zh-CN" b="0" i="0">
                <a:solidFill>
                  <a:srgbClr val="111111"/>
                </a:solidFill>
                <a:effectLst/>
                <a:latin typeface="SourceSansPro"/>
              </a:rPr>
              <a:t>economic crisis, all at once</a:t>
            </a:r>
          </a:p>
          <a:p>
            <a:r>
              <a:rPr lang="en-US" altLang="zh-CN" b="0" i="0">
                <a:solidFill>
                  <a:srgbClr val="111111"/>
                </a:solidFill>
                <a:effectLst/>
                <a:latin typeface="SourceSansPro"/>
                <a:ea typeface="等线"/>
              </a:rPr>
              <a:t>2000 IT crisis, since then increase </a:t>
            </a:r>
            <a:r>
              <a:rPr lang="en-US" altLang="zh-CN">
                <a:solidFill>
                  <a:srgbClr val="111111"/>
                </a:solidFill>
                <a:latin typeface="SourceSansPro"/>
                <a:ea typeface="等线"/>
              </a:rPr>
              <a:t>rapidly</a:t>
            </a:r>
            <a:r>
              <a:rPr lang="en-US" altLang="zh-CN" b="0" i="0">
                <a:solidFill>
                  <a:srgbClr val="111111"/>
                </a:solidFill>
                <a:effectLst/>
                <a:latin typeface="SourceSansPro"/>
                <a:ea typeface="等线"/>
              </a:rPr>
              <a:t>.</a:t>
            </a:r>
          </a:p>
          <a:p>
            <a:endParaRPr lang="en-US"/>
          </a:p>
        </p:txBody>
      </p:sp>
      <p:sp>
        <p:nvSpPr>
          <p:cNvPr id="4" name="Slide Number Placeholder 3"/>
          <p:cNvSpPr>
            <a:spLocks noGrp="1"/>
          </p:cNvSpPr>
          <p:nvPr>
            <p:ph type="sldNum" sz="quarter" idx="5"/>
          </p:nvPr>
        </p:nvSpPr>
        <p:spPr/>
        <p:txBody>
          <a:bodyPr/>
          <a:lstStyle/>
          <a:p>
            <a:fld id="{1C8E95DA-20C4-443F-BFE2-047A36C5DAB5}" type="slidenum">
              <a:rPr lang="en-US" smtClean="0"/>
              <a:t>8</a:t>
            </a:fld>
            <a:endParaRPr lang="en-US"/>
          </a:p>
        </p:txBody>
      </p:sp>
    </p:spTree>
    <p:extLst>
      <p:ext uri="{BB962C8B-B14F-4D97-AF65-F5344CB8AC3E}">
        <p14:creationId xmlns:p14="http://schemas.microsoft.com/office/powerpoint/2010/main" val="3781211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400CB4E5-88BD-4B11-996E-63299A01046A}" type="slidenum">
              <a:rPr lang="en-US"/>
              <a:t>9</a:t>
            </a:fld>
            <a:endParaRPr lang="en-US"/>
          </a:p>
        </p:txBody>
      </p:sp>
    </p:spTree>
    <p:extLst>
      <p:ext uri="{BB962C8B-B14F-4D97-AF65-F5344CB8AC3E}">
        <p14:creationId xmlns:p14="http://schemas.microsoft.com/office/powerpoint/2010/main" val="589106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cs typeface="Calibri"/>
              </a:rPr>
              <a:t>Container Carriers transport containers, the latest generation can carry over 19000 standard containers.</a:t>
            </a:r>
          </a:p>
          <a:p>
            <a:endParaRPr lang="en-US"/>
          </a:p>
        </p:txBody>
      </p:sp>
      <p:sp>
        <p:nvSpPr>
          <p:cNvPr id="4" name="Slide Number Placeholder 3"/>
          <p:cNvSpPr>
            <a:spLocks noGrp="1"/>
          </p:cNvSpPr>
          <p:nvPr>
            <p:ph type="sldNum" sz="quarter" idx="5"/>
          </p:nvPr>
        </p:nvSpPr>
        <p:spPr/>
        <p:txBody>
          <a:bodyPr/>
          <a:lstStyle/>
          <a:p>
            <a:fld id="{400CB4E5-88BD-4B11-996E-63299A01046A}" type="slidenum">
              <a:rPr lang="en-US" smtClean="0"/>
              <a:t>10</a:t>
            </a:fld>
            <a:endParaRPr lang="en-US"/>
          </a:p>
        </p:txBody>
      </p:sp>
    </p:spTree>
    <p:extLst>
      <p:ext uri="{BB962C8B-B14F-4D97-AF65-F5344CB8AC3E}">
        <p14:creationId xmlns:p14="http://schemas.microsoft.com/office/powerpoint/2010/main" val="357101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t>Feeders transport and distribute containers to smaller ports, also operate short-sea shipping trades.</a:t>
            </a:r>
          </a:p>
          <a:p>
            <a:pPr marL="0" marR="0" lvl="0" indent="0" algn="l" defTabSz="914400">
              <a:lnSpc>
                <a:spcPct val="100000"/>
              </a:lnSpc>
              <a:spcBef>
                <a:spcPts val="0"/>
              </a:spcBef>
              <a:spcAft>
                <a:spcPts val="0"/>
              </a:spcAft>
              <a:buClrTx/>
              <a:buSzTx/>
              <a:buFontTx/>
              <a:buNone/>
              <a:tabLst/>
              <a:defRPr/>
            </a:pPr>
            <a:endParaRPr lang="en-US">
              <a:cs typeface="Calibri"/>
            </a:endParaRPr>
          </a:p>
          <a:p>
            <a:endParaRPr lang="en-US"/>
          </a:p>
        </p:txBody>
      </p:sp>
      <p:sp>
        <p:nvSpPr>
          <p:cNvPr id="4" name="Slide Number Placeholder 3"/>
          <p:cNvSpPr>
            <a:spLocks noGrp="1"/>
          </p:cNvSpPr>
          <p:nvPr>
            <p:ph type="sldNum" sz="quarter" idx="5"/>
          </p:nvPr>
        </p:nvSpPr>
        <p:spPr/>
        <p:txBody>
          <a:bodyPr/>
          <a:lstStyle/>
          <a:p>
            <a:fld id="{400CB4E5-88BD-4B11-996E-63299A01046A}" type="slidenum">
              <a:rPr lang="en-US" smtClean="0"/>
              <a:t>11</a:t>
            </a:fld>
            <a:endParaRPr lang="en-US"/>
          </a:p>
        </p:txBody>
      </p:sp>
    </p:spTree>
    <p:extLst>
      <p:ext uri="{BB962C8B-B14F-4D97-AF65-F5344CB8AC3E}">
        <p14:creationId xmlns:p14="http://schemas.microsoft.com/office/powerpoint/2010/main" val="81717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75569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59996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81475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92235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01451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64320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23658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39840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5747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00416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98724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11/17/2023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60443404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19B071A-3B2C-688E-7B88-E2CD799DB6E9}"/>
              </a:ext>
            </a:extLst>
          </p:cNvPr>
          <p:cNvSpPr txBox="1"/>
          <p:nvPr/>
        </p:nvSpPr>
        <p:spPr>
          <a:xfrm>
            <a:off x="2897746" y="2173310"/>
            <a:ext cx="71370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5" name="TextBox 4">
            <a:extLst>
              <a:ext uri="{FF2B5EF4-FFF2-40B4-BE49-F238E27FC236}">
                <a16:creationId xmlns:a16="http://schemas.microsoft.com/office/drawing/2014/main" id="{79D0384A-D854-FEC1-06D7-D2517A1CE440}"/>
              </a:ext>
            </a:extLst>
          </p:cNvPr>
          <p:cNvSpPr txBox="1"/>
          <p:nvPr/>
        </p:nvSpPr>
        <p:spPr>
          <a:xfrm>
            <a:off x="5902816" y="147570"/>
            <a:ext cx="572841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Hamburg </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02489-96B5-630B-7040-3A1B2FAF82AC}"/>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Container Vessel</a:t>
            </a:r>
          </a:p>
        </p:txBody>
      </p:sp>
      <p:sp>
        <p:nvSpPr>
          <p:cNvPr id="3085" name="Content Placeholder 3084">
            <a:extLst>
              <a:ext uri="{FF2B5EF4-FFF2-40B4-BE49-F238E27FC236}">
                <a16:creationId xmlns:a16="http://schemas.microsoft.com/office/drawing/2014/main" id="{019CBF34-D89B-C14F-D01F-7537E8774C18}"/>
              </a:ext>
            </a:extLst>
          </p:cNvPr>
          <p:cNvSpPr>
            <a:spLocks noGrp="1"/>
          </p:cNvSpPr>
          <p:nvPr>
            <p:ph idx="1"/>
          </p:nvPr>
        </p:nvSpPr>
        <p:spPr>
          <a:xfrm>
            <a:off x="6382512" y="498698"/>
            <a:ext cx="4940808" cy="1185353"/>
          </a:xfrm>
        </p:spPr>
        <p:txBody>
          <a:bodyPr vert="horz" lIns="91440" tIns="45720" rIns="91440" bIns="45720" rtlCol="0" anchor="ctr">
            <a:normAutofit/>
          </a:bodyPr>
          <a:lstStyle/>
          <a:p>
            <a:pPr marL="0" indent="0">
              <a:buNone/>
            </a:pPr>
            <a:r>
              <a:rPr lang="en-US" sz="2400"/>
              <a:t>CSCL Atlantic Ocean</a:t>
            </a:r>
          </a:p>
        </p:txBody>
      </p:sp>
      <p:pic>
        <p:nvPicPr>
          <p:cNvPr id="6" name="Content Placeholder 5" descr="A screenshot of a computer&#10;&#10;Description automatically generated">
            <a:extLst>
              <a:ext uri="{FF2B5EF4-FFF2-40B4-BE49-F238E27FC236}">
                <a16:creationId xmlns:a16="http://schemas.microsoft.com/office/drawing/2014/main" id="{BB1DBADE-1DD8-1A5A-E406-735D4FCFD13E}"/>
              </a:ext>
            </a:extLst>
          </p:cNvPr>
          <p:cNvPicPr>
            <a:picLocks noChangeAspect="1"/>
          </p:cNvPicPr>
          <p:nvPr/>
        </p:nvPicPr>
        <p:blipFill rotWithShape="1">
          <a:blip r:embed="rId3"/>
          <a:srcRect r="18670"/>
          <a:stretch/>
        </p:blipFill>
        <p:spPr>
          <a:xfrm>
            <a:off x="622800" y="2091095"/>
            <a:ext cx="5247648" cy="4206240"/>
          </a:xfrm>
          <a:prstGeom prst="rect">
            <a:avLst/>
          </a:prstGeom>
        </p:spPr>
      </p:pic>
      <p:pic>
        <p:nvPicPr>
          <p:cNvPr id="3074" name="Picture 2" descr="A large cargo ship in the water&#10;&#10;Description automatically generated">
            <a:extLst>
              <a:ext uri="{FF2B5EF4-FFF2-40B4-BE49-F238E27FC236}">
                <a16:creationId xmlns:a16="http://schemas.microsoft.com/office/drawing/2014/main" id="{F2996217-64C8-51D0-9D75-05173773B6B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211408" y="2383215"/>
            <a:ext cx="5431536" cy="3611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1388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02489-96B5-630B-7040-3A1B2FAF82AC}"/>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Feeders</a:t>
            </a:r>
          </a:p>
        </p:txBody>
      </p:sp>
      <p:sp>
        <p:nvSpPr>
          <p:cNvPr id="3085" name="Content Placeholder 3084">
            <a:extLst>
              <a:ext uri="{FF2B5EF4-FFF2-40B4-BE49-F238E27FC236}">
                <a16:creationId xmlns:a16="http://schemas.microsoft.com/office/drawing/2014/main" id="{019CBF34-D89B-C14F-D01F-7537E8774C18}"/>
              </a:ext>
            </a:extLst>
          </p:cNvPr>
          <p:cNvSpPr>
            <a:spLocks noGrp="1"/>
          </p:cNvSpPr>
          <p:nvPr>
            <p:ph idx="1"/>
          </p:nvPr>
        </p:nvSpPr>
        <p:spPr>
          <a:xfrm>
            <a:off x="6382512" y="498698"/>
            <a:ext cx="4940808" cy="1185353"/>
          </a:xfrm>
        </p:spPr>
        <p:txBody>
          <a:bodyPr vert="horz" lIns="91440" tIns="45720" rIns="91440" bIns="45720" rtlCol="0" anchor="ctr">
            <a:normAutofit/>
          </a:bodyPr>
          <a:lstStyle/>
          <a:p>
            <a:pPr marL="0" indent="0">
              <a:buNone/>
            </a:pPr>
            <a:r>
              <a:rPr lang="en-US" sz="2400"/>
              <a:t>Containerships VIII</a:t>
            </a:r>
          </a:p>
        </p:txBody>
      </p:sp>
      <p:pic>
        <p:nvPicPr>
          <p:cNvPr id="4" name="Picture 3">
            <a:extLst>
              <a:ext uri="{FF2B5EF4-FFF2-40B4-BE49-F238E27FC236}">
                <a16:creationId xmlns:a16="http://schemas.microsoft.com/office/drawing/2014/main" id="{27792A25-CF27-A122-79D2-8716F64EBB2C}"/>
              </a:ext>
            </a:extLst>
          </p:cNvPr>
          <p:cNvPicPr>
            <a:picLocks noChangeAspect="1"/>
          </p:cNvPicPr>
          <p:nvPr/>
        </p:nvPicPr>
        <p:blipFill>
          <a:blip r:embed="rId3"/>
          <a:stretch>
            <a:fillRect/>
          </a:stretch>
        </p:blipFill>
        <p:spPr>
          <a:xfrm>
            <a:off x="549056" y="2091095"/>
            <a:ext cx="5431536" cy="4206240"/>
          </a:xfrm>
          <a:prstGeom prst="rect">
            <a:avLst/>
          </a:prstGeom>
        </p:spPr>
      </p:pic>
      <p:pic>
        <p:nvPicPr>
          <p:cNvPr id="11266" name="Picture 2">
            <a:extLst>
              <a:ext uri="{FF2B5EF4-FFF2-40B4-BE49-F238E27FC236}">
                <a16:creationId xmlns:a16="http://schemas.microsoft.com/office/drawing/2014/main" id="{DCAECA11-652E-63DD-ABEF-55E19B19351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11408" y="2376426"/>
            <a:ext cx="5431536" cy="3625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866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02489-96B5-630B-7040-3A1B2FAF82AC}"/>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Cruise</a:t>
            </a:r>
          </a:p>
        </p:txBody>
      </p:sp>
      <p:sp>
        <p:nvSpPr>
          <p:cNvPr id="3085" name="Content Placeholder 3084">
            <a:extLst>
              <a:ext uri="{FF2B5EF4-FFF2-40B4-BE49-F238E27FC236}">
                <a16:creationId xmlns:a16="http://schemas.microsoft.com/office/drawing/2014/main" id="{019CBF34-D89B-C14F-D01F-7537E8774C18}"/>
              </a:ext>
            </a:extLst>
          </p:cNvPr>
          <p:cNvSpPr>
            <a:spLocks noGrp="1"/>
          </p:cNvSpPr>
          <p:nvPr>
            <p:ph idx="1"/>
          </p:nvPr>
        </p:nvSpPr>
        <p:spPr>
          <a:xfrm>
            <a:off x="6382512" y="498698"/>
            <a:ext cx="4940808" cy="1185353"/>
          </a:xfrm>
        </p:spPr>
        <p:txBody>
          <a:bodyPr vert="horz" lIns="91440" tIns="45720" rIns="91440" bIns="45720" rtlCol="0" anchor="ctr">
            <a:normAutofit/>
          </a:bodyPr>
          <a:lstStyle/>
          <a:p>
            <a:pPr marL="0" indent="0">
              <a:buNone/>
            </a:pPr>
            <a:r>
              <a:rPr lang="en-US" sz="2400"/>
              <a:t>AIDAnova</a:t>
            </a:r>
          </a:p>
        </p:txBody>
      </p:sp>
      <p:pic>
        <p:nvPicPr>
          <p:cNvPr id="4" name="Picture 3" descr="A screenshot of a cruise ship&#10;&#10;Description automatically generated">
            <a:extLst>
              <a:ext uri="{FF2B5EF4-FFF2-40B4-BE49-F238E27FC236}">
                <a16:creationId xmlns:a16="http://schemas.microsoft.com/office/drawing/2014/main" id="{F9C6A4CD-ED93-BCD4-AD6E-FEB73FF06B92}"/>
              </a:ext>
            </a:extLst>
          </p:cNvPr>
          <p:cNvPicPr>
            <a:picLocks noChangeAspect="1"/>
          </p:cNvPicPr>
          <p:nvPr/>
        </p:nvPicPr>
        <p:blipFill>
          <a:blip r:embed="rId3"/>
          <a:stretch>
            <a:fillRect/>
          </a:stretch>
        </p:blipFill>
        <p:spPr>
          <a:xfrm>
            <a:off x="549058" y="2252441"/>
            <a:ext cx="5431536" cy="3883547"/>
          </a:xfrm>
          <a:prstGeom prst="rect">
            <a:avLst/>
          </a:prstGeom>
        </p:spPr>
      </p:pic>
      <p:pic>
        <p:nvPicPr>
          <p:cNvPr id="6146" name="Picture 2" descr="A cruise ship in the water&#10;&#10;Description automatically generated">
            <a:extLst>
              <a:ext uri="{FF2B5EF4-FFF2-40B4-BE49-F238E27FC236}">
                <a16:creationId xmlns:a16="http://schemas.microsoft.com/office/drawing/2014/main" id="{2445A625-7E85-E842-5693-1BCBEBD6782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211408" y="2383215"/>
            <a:ext cx="5431536" cy="3611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0613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02489-96B5-630B-7040-3A1B2FAF82AC}"/>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Barges</a:t>
            </a:r>
          </a:p>
        </p:txBody>
      </p:sp>
      <p:sp>
        <p:nvSpPr>
          <p:cNvPr id="3085" name="Content Placeholder 3084">
            <a:extLst>
              <a:ext uri="{FF2B5EF4-FFF2-40B4-BE49-F238E27FC236}">
                <a16:creationId xmlns:a16="http://schemas.microsoft.com/office/drawing/2014/main" id="{019CBF34-D89B-C14F-D01F-7537E8774C18}"/>
              </a:ext>
            </a:extLst>
          </p:cNvPr>
          <p:cNvSpPr>
            <a:spLocks noGrp="1"/>
          </p:cNvSpPr>
          <p:nvPr>
            <p:ph idx="1"/>
          </p:nvPr>
        </p:nvSpPr>
        <p:spPr>
          <a:xfrm>
            <a:off x="6382512" y="498698"/>
            <a:ext cx="4940808" cy="1185353"/>
          </a:xfrm>
        </p:spPr>
        <p:txBody>
          <a:bodyPr vert="horz" lIns="91440" tIns="45720" rIns="91440" bIns="45720" rtlCol="0" anchor="ctr">
            <a:normAutofit/>
          </a:bodyPr>
          <a:lstStyle/>
          <a:p>
            <a:pPr marL="0" indent="0">
              <a:buNone/>
            </a:pPr>
            <a:r>
              <a:rPr lang="en-US" sz="2400"/>
              <a:t>Dieter</a:t>
            </a:r>
          </a:p>
        </p:txBody>
      </p:sp>
      <p:pic>
        <p:nvPicPr>
          <p:cNvPr id="5122" name="Picture 2">
            <a:extLst>
              <a:ext uri="{FF2B5EF4-FFF2-40B4-BE49-F238E27FC236}">
                <a16:creationId xmlns:a16="http://schemas.microsoft.com/office/drawing/2014/main" id="{86CEDB75-A4DD-C94F-F097-CE1843FCD85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100227" y="2456130"/>
            <a:ext cx="5431536" cy="361197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9B251C8-35E1-6D56-C17F-86C7CE61209E}"/>
              </a:ext>
            </a:extLst>
          </p:cNvPr>
          <p:cNvPicPr>
            <a:picLocks noChangeAspect="1"/>
          </p:cNvPicPr>
          <p:nvPr/>
        </p:nvPicPr>
        <p:blipFill>
          <a:blip r:embed="rId4"/>
          <a:stretch>
            <a:fillRect/>
          </a:stretch>
        </p:blipFill>
        <p:spPr>
          <a:xfrm>
            <a:off x="551553" y="2795602"/>
            <a:ext cx="5431536" cy="2933029"/>
          </a:xfrm>
          <a:prstGeom prst="rect">
            <a:avLst/>
          </a:prstGeom>
        </p:spPr>
      </p:pic>
    </p:spTree>
    <p:extLst>
      <p:ext uri="{BB962C8B-B14F-4D97-AF65-F5344CB8AC3E}">
        <p14:creationId xmlns:p14="http://schemas.microsoft.com/office/powerpoint/2010/main" val="308770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3906-46A6-ABDA-4087-42F08F1F1EAD}"/>
              </a:ext>
            </a:extLst>
          </p:cNvPr>
          <p:cNvSpPr>
            <a:spLocks noGrp="1"/>
          </p:cNvSpPr>
          <p:nvPr>
            <p:ph type="title"/>
          </p:nvPr>
        </p:nvSpPr>
        <p:spPr>
          <a:xfrm>
            <a:off x="868680" y="405575"/>
            <a:ext cx="5001768" cy="1371600"/>
          </a:xfrm>
        </p:spPr>
        <p:txBody>
          <a:bodyPr vert="horz" lIns="91440" tIns="45720" rIns="91440" bIns="45720" rtlCol="0" anchor="ctr">
            <a:normAutofit/>
          </a:bodyPr>
          <a:lstStyle/>
          <a:p>
            <a:r>
              <a:rPr lang="en-US" sz="3600"/>
              <a:t>Tank Barge</a:t>
            </a:r>
          </a:p>
        </p:txBody>
      </p:sp>
      <p:pic>
        <p:nvPicPr>
          <p:cNvPr id="12292" name="Picture 4">
            <a:extLst>
              <a:ext uri="{FF2B5EF4-FFF2-40B4-BE49-F238E27FC236}">
                <a16:creationId xmlns:a16="http://schemas.microsoft.com/office/drawing/2014/main" id="{744D63F8-10CC-96F5-860E-BE32F6DE99E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17366" y="2182753"/>
            <a:ext cx="5431536" cy="3625550"/>
          </a:xfrm>
          <a:prstGeom prst="rect">
            <a:avLst/>
          </a:prstGeom>
          <a:noFill/>
          <a:extLst>
            <a:ext uri="{909E8E84-426E-40DD-AFC4-6F175D3DCCD1}">
              <a14:hiddenFill xmlns:a14="http://schemas.microsoft.com/office/drawing/2010/main">
                <a:solidFill>
                  <a:srgbClr val="FFFFFF"/>
                </a:solidFill>
              </a14:hiddenFill>
            </a:ext>
          </a:extLst>
        </p:spPr>
      </p:pic>
      <p:pic>
        <p:nvPicPr>
          <p:cNvPr id="6" name="Content Placeholder 5">
            <a:extLst>
              <a:ext uri="{FF2B5EF4-FFF2-40B4-BE49-F238E27FC236}">
                <a16:creationId xmlns:a16="http://schemas.microsoft.com/office/drawing/2014/main" id="{79AC705B-9CAD-541A-0B3C-3E8241870779}"/>
              </a:ext>
            </a:extLst>
          </p:cNvPr>
          <p:cNvPicPr>
            <a:picLocks noGrp="1" noChangeAspect="1"/>
          </p:cNvPicPr>
          <p:nvPr>
            <p:ph idx="1"/>
          </p:nvPr>
        </p:nvPicPr>
        <p:blipFill>
          <a:blip r:embed="rId4"/>
          <a:stretch>
            <a:fillRect/>
          </a:stretch>
        </p:blipFill>
        <p:spPr>
          <a:xfrm>
            <a:off x="558792" y="2337573"/>
            <a:ext cx="5431536" cy="3340394"/>
          </a:xfrm>
          <a:prstGeom prst="rect">
            <a:avLst/>
          </a:prstGeom>
        </p:spPr>
      </p:pic>
      <p:sp>
        <p:nvSpPr>
          <p:cNvPr id="7" name="Title 1">
            <a:extLst>
              <a:ext uri="{FF2B5EF4-FFF2-40B4-BE49-F238E27FC236}">
                <a16:creationId xmlns:a16="http://schemas.microsoft.com/office/drawing/2014/main" id="{6609E33E-1BE8-C033-C2B0-ECB008B67943}"/>
              </a:ext>
            </a:extLst>
          </p:cNvPr>
          <p:cNvSpPr txBox="1">
            <a:spLocks/>
          </p:cNvSpPr>
          <p:nvPr/>
        </p:nvSpPr>
        <p:spPr>
          <a:xfrm>
            <a:off x="6321552" y="405575"/>
            <a:ext cx="5001768"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a:t>HHM / </a:t>
            </a:r>
            <a:r>
              <a:rPr lang="en-US" sz="3600" err="1"/>
              <a:t>Hasenpusch</a:t>
            </a:r>
            <a:r>
              <a:rPr lang="en-US" sz="3600"/>
              <a:t> Productions</a:t>
            </a:r>
          </a:p>
        </p:txBody>
      </p:sp>
    </p:spTree>
    <p:extLst>
      <p:ext uri="{BB962C8B-B14F-4D97-AF65-F5344CB8AC3E}">
        <p14:creationId xmlns:p14="http://schemas.microsoft.com/office/powerpoint/2010/main" val="3694196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20117C-8FDC-7519-755C-59CD1793B740}"/>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solidFill>
                  <a:schemeClr val="tx1"/>
                </a:solidFill>
                <a:latin typeface="+mj-lt"/>
                <a:ea typeface="+mj-ea"/>
                <a:cs typeface="+mj-cs"/>
              </a:rPr>
              <a:t>Vessel Calls</a:t>
            </a:r>
          </a:p>
        </p:txBody>
      </p:sp>
      <p:pic>
        <p:nvPicPr>
          <p:cNvPr id="3" name="Picture 2" descr="A graph of number of vessels&#10;&#10;Description automatically generated">
            <a:extLst>
              <a:ext uri="{FF2B5EF4-FFF2-40B4-BE49-F238E27FC236}">
                <a16:creationId xmlns:a16="http://schemas.microsoft.com/office/drawing/2014/main" id="{9113B1E8-BE30-D244-B789-36032559690F}"/>
              </a:ext>
            </a:extLst>
          </p:cNvPr>
          <p:cNvPicPr>
            <a:picLocks noChangeAspect="1"/>
          </p:cNvPicPr>
          <p:nvPr/>
        </p:nvPicPr>
        <p:blipFill rotWithShape="1">
          <a:blip r:embed="rId3"/>
          <a:srcRect r="16088" b="-3"/>
          <a:stretch/>
        </p:blipFill>
        <p:spPr>
          <a:xfrm>
            <a:off x="6175096" y="2344578"/>
            <a:ext cx="5803323" cy="3890357"/>
          </a:xfrm>
          <a:prstGeom prst="rect">
            <a:avLst/>
          </a:prstGeom>
        </p:spPr>
      </p:pic>
      <p:pic>
        <p:nvPicPr>
          <p:cNvPr id="4" name="Content Placeholder 3" descr="A graphic of a boat with text&#10;&#10;Description automatically generated">
            <a:extLst>
              <a:ext uri="{FF2B5EF4-FFF2-40B4-BE49-F238E27FC236}">
                <a16:creationId xmlns:a16="http://schemas.microsoft.com/office/drawing/2014/main" id="{7711BC3D-10A4-F79F-C4E5-F9E77755C907}"/>
              </a:ext>
            </a:extLst>
          </p:cNvPr>
          <p:cNvPicPr>
            <a:picLocks noGrp="1" noChangeAspect="1"/>
          </p:cNvPicPr>
          <p:nvPr>
            <p:ph idx="1"/>
          </p:nvPr>
        </p:nvPicPr>
        <p:blipFill rotWithShape="1">
          <a:blip r:embed="rId4"/>
          <a:srcRect l="9592" r="10976" b="2"/>
          <a:stretch/>
        </p:blipFill>
        <p:spPr>
          <a:xfrm>
            <a:off x="145420" y="2346090"/>
            <a:ext cx="5803323" cy="3890357"/>
          </a:xfrm>
          <a:prstGeom prst="rect">
            <a:avLst/>
          </a:prstGeom>
        </p:spPr>
      </p:pic>
    </p:spTree>
    <p:extLst>
      <p:ext uri="{BB962C8B-B14F-4D97-AF65-F5344CB8AC3E}">
        <p14:creationId xmlns:p14="http://schemas.microsoft.com/office/powerpoint/2010/main" val="1401857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Content Placeholder 14" descr="A map of europe with red squares&#10;&#10;Description automatically generated">
            <a:extLst>
              <a:ext uri="{FF2B5EF4-FFF2-40B4-BE49-F238E27FC236}">
                <a16:creationId xmlns:a16="http://schemas.microsoft.com/office/drawing/2014/main" id="{5ADB211E-4721-FC48-9993-EC14337E638F}"/>
              </a:ext>
            </a:extLst>
          </p:cNvPr>
          <p:cNvPicPr>
            <a:picLocks noGrp="1" noChangeAspect="1"/>
          </p:cNvPicPr>
          <p:nvPr>
            <p:ph sz="half" idx="2"/>
          </p:nvPr>
        </p:nvPicPr>
        <p:blipFill rotWithShape="1">
          <a:blip r:embed="rId2"/>
          <a:srcRect r="12084" b="9091"/>
          <a:stretch/>
        </p:blipFill>
        <p:spPr>
          <a:xfrm>
            <a:off x="3522468" y="10"/>
            <a:ext cx="8669532" cy="6857990"/>
          </a:xfrm>
          <a:prstGeom prst="rect">
            <a:avLst/>
          </a:prstGeom>
        </p:spPr>
      </p:pic>
      <p:sp>
        <p:nvSpPr>
          <p:cNvPr id="42" name="Rectangle 4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8CED6666-9A76-440D-99BF-0ABC8D51F034}"/>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b="1">
                <a:solidFill>
                  <a:schemeClr val="bg1"/>
                </a:solidFill>
              </a:rPr>
              <a:t>Short sea shipping – Transshipment </a:t>
            </a:r>
            <a:endParaRPr lang="en-US" sz="2800">
              <a:solidFill>
                <a:schemeClr val="bg1"/>
              </a:solidFill>
            </a:endParaRPr>
          </a:p>
        </p:txBody>
      </p:sp>
      <p:sp>
        <p:nvSpPr>
          <p:cNvPr id="44" name="Rectangle 4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6" name="Rectangle 4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 Placeholder 7">
            <a:extLst>
              <a:ext uri="{FF2B5EF4-FFF2-40B4-BE49-F238E27FC236}">
                <a16:creationId xmlns:a16="http://schemas.microsoft.com/office/drawing/2014/main" id="{2C21353C-B90E-E6E1-3ACE-ED35F166E8E3}"/>
              </a:ext>
            </a:extLst>
          </p:cNvPr>
          <p:cNvSpPr>
            <a:spLocks noGrp="1"/>
          </p:cNvSpPr>
          <p:nvPr>
            <p:ph type="body" idx="1"/>
          </p:nvPr>
        </p:nvSpPr>
        <p:spPr>
          <a:xfrm>
            <a:off x="371094" y="2718054"/>
            <a:ext cx="3438906" cy="3207258"/>
          </a:xfrm>
        </p:spPr>
        <p:txBody>
          <a:bodyPr vert="horz" lIns="91440" tIns="45720" rIns="91440" bIns="45720" rtlCol="0" anchor="t">
            <a:normAutofit/>
          </a:bodyPr>
          <a:lstStyle/>
          <a:p>
            <a:pPr marL="285750" indent="-228600">
              <a:buFont typeface="Arial" panose="020B0604020202020204" pitchFamily="34" charset="0"/>
              <a:buChar char="•"/>
            </a:pPr>
            <a:r>
              <a:rPr lang="en-US" sz="1700" b="0">
                <a:solidFill>
                  <a:schemeClr val="bg1"/>
                </a:solidFill>
              </a:rPr>
              <a:t>Inland water ways – tightly woven service network (100 liner services)</a:t>
            </a:r>
            <a:endParaRPr lang="en-US" sz="1700">
              <a:solidFill>
                <a:schemeClr val="bg1"/>
              </a:solidFill>
            </a:endParaRPr>
          </a:p>
          <a:p>
            <a:pPr marL="285750" indent="-228600">
              <a:buFont typeface="Arial" panose="020B0604020202020204" pitchFamily="34" charset="0"/>
              <a:buChar char="•"/>
            </a:pPr>
            <a:r>
              <a:rPr lang="en-US" sz="1700" b="0">
                <a:solidFill>
                  <a:schemeClr val="bg1"/>
                </a:solidFill>
              </a:rPr>
              <a:t>300 – 1 800 TEU</a:t>
            </a:r>
            <a:endParaRPr lang="en-US" sz="1700">
              <a:solidFill>
                <a:schemeClr val="bg1"/>
              </a:solidFill>
            </a:endParaRPr>
          </a:p>
          <a:p>
            <a:pPr marL="285750" indent="-228600">
              <a:buFont typeface="Arial" panose="020B0604020202020204" pitchFamily="34" charset="0"/>
              <a:buChar char="•"/>
            </a:pPr>
            <a:r>
              <a:rPr lang="en-US" sz="1700" b="0">
                <a:solidFill>
                  <a:schemeClr val="bg1"/>
                </a:solidFill>
              </a:rPr>
              <a:t>Weekly SSS to Scansinavia, Poland, finland, Russia, UK, Iceland and the Baltic </a:t>
            </a:r>
            <a:endParaRPr lang="en-US" sz="1700">
              <a:solidFill>
                <a:schemeClr val="bg1"/>
              </a:solidFill>
            </a:endParaRPr>
          </a:p>
          <a:p>
            <a:pPr marL="285750" indent="-228600">
              <a:buFont typeface="Arial" panose="020B0604020202020204" pitchFamily="34" charset="0"/>
              <a:buChar char="•"/>
            </a:pPr>
            <a:r>
              <a:rPr lang="en-US" sz="1700" b="0">
                <a:solidFill>
                  <a:schemeClr val="bg1"/>
                </a:solidFill>
              </a:rPr>
              <a:t>IDSS – capacity of 10 000 TEU(ultra large containerships (ULCS)</a:t>
            </a:r>
            <a:endParaRPr lang="en-US" sz="1700">
              <a:solidFill>
                <a:schemeClr val="bg1"/>
              </a:solidFill>
            </a:endParaRPr>
          </a:p>
          <a:p>
            <a:pPr indent="-228600">
              <a:buFont typeface="Arial" panose="020B0604020202020204" pitchFamily="34" charset="0"/>
              <a:buChar char="•"/>
            </a:pPr>
            <a:endParaRPr lang="en-US" sz="1700">
              <a:solidFill>
                <a:schemeClr val="bg1"/>
              </a:solidFill>
            </a:endParaRPr>
          </a:p>
        </p:txBody>
      </p:sp>
    </p:spTree>
    <p:extLst>
      <p:ext uri="{BB962C8B-B14F-4D97-AF65-F5344CB8AC3E}">
        <p14:creationId xmlns:p14="http://schemas.microsoft.com/office/powerpoint/2010/main" val="3982327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93D79DD-E018-83EA-E79F-EE57D8F2D1F4}"/>
              </a:ext>
            </a:extLst>
          </p:cNvPr>
          <p:cNvSpPr txBox="1"/>
          <p:nvPr/>
        </p:nvSpPr>
        <p:spPr>
          <a:xfrm>
            <a:off x="6823878" y="741391"/>
            <a:ext cx="4491821" cy="1616203"/>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3200">
                <a:latin typeface="+mj-lt"/>
                <a:ea typeface="+mj-ea"/>
                <a:cs typeface="+mj-cs"/>
              </a:rPr>
              <a:t>Railways </a:t>
            </a:r>
          </a:p>
        </p:txBody>
      </p:sp>
      <p:pic>
        <p:nvPicPr>
          <p:cNvPr id="8" name="Content Placeholder 3" descr="Europe's largest rail port">
            <a:extLst>
              <a:ext uri="{FF2B5EF4-FFF2-40B4-BE49-F238E27FC236}">
                <a16:creationId xmlns:a16="http://schemas.microsoft.com/office/drawing/2014/main" id="{0AA52F67-E123-C0F7-1128-50123ABDFBFE}"/>
              </a:ext>
            </a:extLst>
          </p:cNvPr>
          <p:cNvPicPr>
            <a:picLocks noChangeAspect="1"/>
          </p:cNvPicPr>
          <p:nvPr/>
        </p:nvPicPr>
        <p:blipFill rotWithShape="1">
          <a:blip r:embed="rId2"/>
          <a:srcRect l="17669" r="22997" b="-1"/>
          <a:stretch/>
        </p:blipFill>
        <p:spPr>
          <a:xfrm>
            <a:off x="20" y="10"/>
            <a:ext cx="6095980" cy="6857990"/>
          </a:xfrm>
          <a:prstGeom prst="rect">
            <a:avLst/>
          </a:prstGeom>
        </p:spPr>
      </p:pic>
      <p:grpSp>
        <p:nvGrpSpPr>
          <p:cNvPr id="15" name="Group 14">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9" name="Rectangle 18">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ED4826A4-C848-5F4C-39F4-48B53D6E4858}"/>
              </a:ext>
            </a:extLst>
          </p:cNvPr>
          <p:cNvSpPr txBox="1"/>
          <p:nvPr/>
        </p:nvSpPr>
        <p:spPr>
          <a:xfrm>
            <a:off x="6823878" y="2533476"/>
            <a:ext cx="4491820" cy="344783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2000"/>
              <a:t>Continental, intermodal road/ rail transport service</a:t>
            </a:r>
          </a:p>
          <a:p>
            <a:pPr marL="285750" indent="-228600">
              <a:lnSpc>
                <a:spcPct val="90000"/>
              </a:lnSpc>
              <a:spcAft>
                <a:spcPts val="600"/>
              </a:spcAft>
              <a:buFont typeface="Arial" panose="020B0604020202020204" pitchFamily="34" charset="0"/>
              <a:buChar char="•"/>
            </a:pPr>
            <a:r>
              <a:rPr lang="en-US" sz="2000"/>
              <a:t>Offers access to all terminals </a:t>
            </a:r>
            <a:endParaRPr lang="en-US" sz="2000">
              <a:cs typeface="Calibri"/>
            </a:endParaRPr>
          </a:p>
          <a:p>
            <a:pPr marL="285750" indent="-228600">
              <a:lnSpc>
                <a:spcPct val="90000"/>
              </a:lnSpc>
              <a:spcAft>
                <a:spcPts val="600"/>
              </a:spcAft>
              <a:buFont typeface="Arial" panose="020B0604020202020204" pitchFamily="34" charset="0"/>
              <a:buChar char="•"/>
            </a:pPr>
            <a:r>
              <a:rPr lang="en-US" sz="2000"/>
              <a:t>300km of track (120km of track owned by 80 private companies) </a:t>
            </a:r>
            <a:endParaRPr lang="en-US" sz="2000">
              <a:cs typeface="Calibri"/>
            </a:endParaRPr>
          </a:p>
          <a:p>
            <a:pPr marL="285750" indent="-228600">
              <a:lnSpc>
                <a:spcPct val="90000"/>
              </a:lnSpc>
              <a:spcAft>
                <a:spcPts val="600"/>
              </a:spcAft>
              <a:buFont typeface="Arial" panose="020B0604020202020204" pitchFamily="34" charset="0"/>
              <a:buChar char="•"/>
            </a:pPr>
            <a:r>
              <a:rPr lang="en-US" sz="2000"/>
              <a:t>200 trains per day </a:t>
            </a:r>
            <a:endParaRPr lang="en-US" sz="2000">
              <a:cs typeface="Calibri"/>
            </a:endParaRPr>
          </a:p>
          <a:p>
            <a:pPr marL="285750" indent="-228600">
              <a:lnSpc>
                <a:spcPct val="90000"/>
              </a:lnSpc>
              <a:spcAft>
                <a:spcPts val="600"/>
              </a:spcAft>
              <a:buFont typeface="Arial" panose="020B0604020202020204" pitchFamily="34" charset="0"/>
              <a:buChar char="•"/>
            </a:pPr>
            <a:r>
              <a:rPr lang="en-US" sz="2000"/>
              <a:t>DB Cargo is the largest service of  </a:t>
            </a:r>
            <a:r>
              <a:rPr lang="en-US" sz="2000" err="1"/>
              <a:t>registed</a:t>
            </a:r>
            <a:r>
              <a:rPr lang="en-US" sz="2000"/>
              <a:t> rail operators</a:t>
            </a:r>
            <a:endParaRPr lang="en-US" sz="2000">
              <a:cs typeface="Calibri"/>
            </a:endParaRPr>
          </a:p>
          <a:p>
            <a:pPr marL="285750" indent="-228600">
              <a:lnSpc>
                <a:spcPct val="90000"/>
              </a:lnSpc>
              <a:spcAft>
                <a:spcPts val="600"/>
              </a:spcAft>
              <a:buFont typeface="Arial" panose="020B0604020202020204" pitchFamily="34" charset="0"/>
              <a:buChar char="•"/>
            </a:pPr>
            <a:r>
              <a:rPr lang="en-US" sz="2000"/>
              <a:t>It has its own management system </a:t>
            </a:r>
            <a:r>
              <a:rPr lang="en-US" sz="2000" err="1"/>
              <a:t>TransPORT</a:t>
            </a:r>
            <a:endParaRPr lang="en-US" sz="2000" err="1">
              <a:cs typeface="Calibri"/>
            </a:endParaRPr>
          </a:p>
          <a:p>
            <a:pPr indent="-228600">
              <a:lnSpc>
                <a:spcPct val="90000"/>
              </a:lnSpc>
              <a:spcAft>
                <a:spcPts val="600"/>
              </a:spcAft>
              <a:buFont typeface="Arial" panose="020B0604020202020204" pitchFamily="34" charset="0"/>
              <a:buChar char="•"/>
            </a:pPr>
            <a:endParaRPr lang="en-US" sz="2000"/>
          </a:p>
        </p:txBody>
      </p:sp>
    </p:spTree>
    <p:extLst>
      <p:ext uri="{BB962C8B-B14F-4D97-AF65-F5344CB8AC3E}">
        <p14:creationId xmlns:p14="http://schemas.microsoft.com/office/powerpoint/2010/main" val="3457916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rcelorMittal Germany Holding GmbH">
            <a:extLst>
              <a:ext uri="{FF2B5EF4-FFF2-40B4-BE49-F238E27FC236}">
                <a16:creationId xmlns:a16="http://schemas.microsoft.com/office/drawing/2014/main" id="{8AC0A484-1995-3751-ECD0-EE374477ADCA}"/>
              </a:ext>
            </a:extLst>
          </p:cNvPr>
          <p:cNvPicPr>
            <a:picLocks noGrp="1" noChangeAspect="1"/>
          </p:cNvPicPr>
          <p:nvPr>
            <p:ph type="pic" idx="1"/>
          </p:nvPr>
        </p:nvPicPr>
        <p:blipFill rotWithShape="1">
          <a:blip r:embed="rId2"/>
          <a:srcRect l="10344" r="10344"/>
          <a:stretch/>
        </p:blipFill>
        <p:spPr>
          <a:xfrm>
            <a:off x="1"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C0BB5B7-AFBE-81C6-D89D-D6012C7401CB}"/>
              </a:ext>
            </a:extLst>
          </p:cNvPr>
          <p:cNvSpPr txBox="1"/>
          <p:nvPr/>
        </p:nvSpPr>
        <p:spPr>
          <a:xfrm>
            <a:off x="7531610" y="365125"/>
            <a:ext cx="3822189" cy="18999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a:latin typeface="+mj-lt"/>
                <a:ea typeface="+mj-ea"/>
                <a:cs typeface="+mj-cs"/>
              </a:rPr>
              <a:t>Pipelines </a:t>
            </a:r>
          </a:p>
        </p:txBody>
      </p:sp>
      <p:sp>
        <p:nvSpPr>
          <p:cNvPr id="2" name="TextBox 1">
            <a:extLst>
              <a:ext uri="{FF2B5EF4-FFF2-40B4-BE49-F238E27FC236}">
                <a16:creationId xmlns:a16="http://schemas.microsoft.com/office/drawing/2014/main" id="{2C342A02-BDAA-0A65-93E9-E75DDF2132C5}"/>
              </a:ext>
            </a:extLst>
          </p:cNvPr>
          <p:cNvSpPr txBox="1"/>
          <p:nvPr/>
        </p:nvSpPr>
        <p:spPr>
          <a:xfrm>
            <a:off x="7531610" y="2434201"/>
            <a:ext cx="3822189"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2000"/>
              <a:t>45km of Gas network</a:t>
            </a:r>
          </a:p>
          <a:p>
            <a:pPr marL="285750" indent="-228600">
              <a:lnSpc>
                <a:spcPct val="90000"/>
              </a:lnSpc>
              <a:spcAft>
                <a:spcPts val="600"/>
              </a:spcAft>
              <a:buFont typeface="Arial" panose="020B0604020202020204" pitchFamily="34" charset="0"/>
              <a:buChar char="•"/>
            </a:pPr>
            <a:r>
              <a:rPr lang="en-US" sz="2000"/>
              <a:t>60 km by 2030</a:t>
            </a:r>
          </a:p>
          <a:p>
            <a:pPr marL="285750" indent="-228600">
              <a:lnSpc>
                <a:spcPct val="90000"/>
              </a:lnSpc>
              <a:spcAft>
                <a:spcPts val="600"/>
              </a:spcAft>
              <a:buFont typeface="Arial" panose="020B0604020202020204" pitchFamily="34" charset="0"/>
              <a:buChar char="•"/>
            </a:pPr>
            <a:r>
              <a:rPr lang="en-US" sz="2000"/>
              <a:t>2 billion cubic meters annually </a:t>
            </a:r>
          </a:p>
          <a:p>
            <a:pPr marL="285750" indent="-228600">
              <a:lnSpc>
                <a:spcPct val="90000"/>
              </a:lnSpc>
              <a:spcAft>
                <a:spcPts val="600"/>
              </a:spcAft>
              <a:buFont typeface="Arial" panose="020B0604020202020204" pitchFamily="34" charset="0"/>
              <a:buChar char="•"/>
            </a:pPr>
            <a:r>
              <a:rPr lang="en-US" sz="2000"/>
              <a:t>Oldest oil pipeline in Europe (1956) </a:t>
            </a:r>
          </a:p>
          <a:p>
            <a:pPr marL="285750" indent="-228600">
              <a:lnSpc>
                <a:spcPct val="90000"/>
              </a:lnSpc>
              <a:spcAft>
                <a:spcPts val="600"/>
              </a:spcAft>
              <a:buFont typeface="Arial" panose="020B0604020202020204" pitchFamily="34" charset="0"/>
              <a:buChar char="•"/>
            </a:pPr>
            <a:r>
              <a:rPr lang="en-US" sz="2000"/>
              <a:t>391km long  - unrefined oil 142 000 cubic meters s</a:t>
            </a:r>
          </a:p>
          <a:p>
            <a:pPr indent="-228600">
              <a:lnSpc>
                <a:spcPct val="90000"/>
              </a:lnSpc>
              <a:spcAft>
                <a:spcPts val="600"/>
              </a:spcAft>
              <a:buFont typeface="Arial" panose="020B0604020202020204" pitchFamily="34" charset="0"/>
              <a:buChar char="•"/>
            </a:pPr>
            <a:endParaRPr lang="en-US" sz="2000"/>
          </a:p>
        </p:txBody>
      </p:sp>
    </p:spTree>
    <p:extLst>
      <p:ext uri="{BB962C8B-B14F-4D97-AF65-F5344CB8AC3E}">
        <p14:creationId xmlns:p14="http://schemas.microsoft.com/office/powerpoint/2010/main" val="1880063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treet road port smartPORT">
            <a:extLst>
              <a:ext uri="{FF2B5EF4-FFF2-40B4-BE49-F238E27FC236}">
                <a16:creationId xmlns:a16="http://schemas.microsoft.com/office/drawing/2014/main" id="{CBFD5844-9204-0084-6BA5-775A34DB0BFD}"/>
              </a:ext>
            </a:extLst>
          </p:cNvPr>
          <p:cNvPicPr>
            <a:picLocks noChangeAspect="1"/>
          </p:cNvPicPr>
          <p:nvPr/>
        </p:nvPicPr>
        <p:blipFill rotWithShape="1">
          <a:blip r:embed="rId2"/>
          <a:srcRect l="25096" r="28374" b="-1"/>
          <a:stretch/>
        </p:blipFill>
        <p:spPr>
          <a:xfrm>
            <a:off x="1"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46B247C-B0F8-C4B0-7D26-0B7513FE842D}"/>
              </a:ext>
            </a:extLst>
          </p:cNvPr>
          <p:cNvSpPr txBox="1"/>
          <p:nvPr/>
        </p:nvSpPr>
        <p:spPr>
          <a:xfrm>
            <a:off x="7531610" y="365125"/>
            <a:ext cx="3822189" cy="18999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a:latin typeface="+mj-lt"/>
                <a:ea typeface="+mj-ea"/>
                <a:cs typeface="+mj-cs"/>
              </a:rPr>
              <a:t>Road ways </a:t>
            </a:r>
          </a:p>
        </p:txBody>
      </p:sp>
      <p:sp>
        <p:nvSpPr>
          <p:cNvPr id="2" name="TextBox 1">
            <a:extLst>
              <a:ext uri="{FF2B5EF4-FFF2-40B4-BE49-F238E27FC236}">
                <a16:creationId xmlns:a16="http://schemas.microsoft.com/office/drawing/2014/main" id="{2C89CEFB-29B2-3837-CF9A-FBB4C1D516EC}"/>
              </a:ext>
            </a:extLst>
          </p:cNvPr>
          <p:cNvSpPr txBox="1"/>
          <p:nvPr/>
        </p:nvSpPr>
        <p:spPr>
          <a:xfrm>
            <a:off x="7531610" y="2434201"/>
            <a:ext cx="3822189"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2000"/>
              <a:t>Responsible for 130 km of road network </a:t>
            </a:r>
          </a:p>
          <a:p>
            <a:pPr marL="285750" indent="-228600">
              <a:lnSpc>
                <a:spcPct val="90000"/>
              </a:lnSpc>
              <a:spcAft>
                <a:spcPts val="600"/>
              </a:spcAft>
              <a:buFont typeface="Arial" panose="020B0604020202020204" pitchFamily="34" charset="0"/>
              <a:buChar char="•"/>
            </a:pPr>
            <a:r>
              <a:rPr lang="en-US" sz="2000"/>
              <a:t>33 000 vehicles every day </a:t>
            </a:r>
          </a:p>
          <a:p>
            <a:pPr marL="285750" indent="-228600">
              <a:lnSpc>
                <a:spcPct val="90000"/>
              </a:lnSpc>
              <a:spcAft>
                <a:spcPts val="600"/>
              </a:spcAft>
              <a:buFont typeface="Arial" panose="020B0604020202020204" pitchFamily="34" charset="0"/>
              <a:buChar char="•"/>
            </a:pPr>
            <a:r>
              <a:rPr lang="en-US" sz="2000"/>
              <a:t>Management system – incident, parking space, traffic info etc </a:t>
            </a:r>
          </a:p>
          <a:p>
            <a:pPr marL="285750" indent="-228600">
              <a:lnSpc>
                <a:spcPct val="90000"/>
              </a:lnSpc>
              <a:spcAft>
                <a:spcPts val="600"/>
              </a:spcAft>
              <a:buFont typeface="Arial" panose="020B0604020202020204" pitchFamily="34" charset="0"/>
              <a:buChar char="•"/>
            </a:pPr>
            <a:r>
              <a:rPr lang="en-US" sz="2000"/>
              <a:t>133 bridges connect all the islands </a:t>
            </a:r>
          </a:p>
          <a:p>
            <a:pPr indent="-228600">
              <a:lnSpc>
                <a:spcPct val="90000"/>
              </a:lnSpc>
              <a:spcAft>
                <a:spcPts val="600"/>
              </a:spcAft>
              <a:buFont typeface="Arial" panose="020B0604020202020204" pitchFamily="34" charset="0"/>
              <a:buChar char="•"/>
            </a:pPr>
            <a:endParaRPr lang="en-US" sz="2000"/>
          </a:p>
        </p:txBody>
      </p:sp>
    </p:spTree>
    <p:extLst>
      <p:ext uri="{BB962C8B-B14F-4D97-AF65-F5344CB8AC3E}">
        <p14:creationId xmlns:p14="http://schemas.microsoft.com/office/powerpoint/2010/main" val="1960769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9CF1A-ED04-DD48-CE73-95A6D0B068D6}"/>
              </a:ext>
            </a:extLst>
          </p:cNvPr>
          <p:cNvSpPr>
            <a:spLocks noGrp="1"/>
          </p:cNvSpPr>
          <p:nvPr>
            <p:ph type="title"/>
          </p:nvPr>
        </p:nvSpPr>
        <p:spPr>
          <a:xfrm>
            <a:off x="838200" y="365125"/>
            <a:ext cx="10515600" cy="868363"/>
          </a:xfrm>
        </p:spPr>
        <p:txBody>
          <a:bodyPr/>
          <a:lstStyle/>
          <a:p>
            <a:r>
              <a:rPr lang="en-GB" sz="2800" err="1">
                <a:solidFill>
                  <a:schemeClr val="bg1"/>
                </a:solidFill>
                <a:cs typeface="Calibri Light"/>
              </a:rPr>
              <a:t>Hamburgs</a:t>
            </a:r>
            <a:r>
              <a:rPr lang="en-GB" sz="2800">
                <a:solidFill>
                  <a:schemeClr val="bg1"/>
                </a:solidFill>
                <a:cs typeface="Calibri Light"/>
              </a:rPr>
              <a:t> </a:t>
            </a:r>
            <a:r>
              <a:rPr lang="en-GB" sz="2800" err="1">
                <a:solidFill>
                  <a:schemeClr val="bg1"/>
                </a:solidFill>
                <a:cs typeface="Calibri Light"/>
              </a:rPr>
              <a:t>hamns</a:t>
            </a:r>
            <a:r>
              <a:rPr lang="en-GB" sz="2800">
                <a:solidFill>
                  <a:schemeClr val="bg1"/>
                </a:solidFill>
                <a:cs typeface="Calibri Light"/>
              </a:rPr>
              <a:t> </a:t>
            </a:r>
            <a:r>
              <a:rPr lang="en-GB" sz="2800" err="1">
                <a:solidFill>
                  <a:schemeClr val="bg1"/>
                </a:solidFill>
                <a:cs typeface="Calibri Light"/>
              </a:rPr>
              <a:t>historia</a:t>
            </a:r>
            <a:endParaRPr lang="en-GB" sz="2800" err="1">
              <a:solidFill>
                <a:schemeClr val="bg1"/>
              </a:solidFill>
            </a:endParaRPr>
          </a:p>
        </p:txBody>
      </p:sp>
      <p:sp>
        <p:nvSpPr>
          <p:cNvPr id="3" name="Content Placeholder 2">
            <a:extLst>
              <a:ext uri="{FF2B5EF4-FFF2-40B4-BE49-F238E27FC236}">
                <a16:creationId xmlns:a16="http://schemas.microsoft.com/office/drawing/2014/main" id="{3130FC13-FBB1-A6B0-A9C5-5DB26630BAC0}"/>
              </a:ext>
            </a:extLst>
          </p:cNvPr>
          <p:cNvSpPr>
            <a:spLocks noGrp="1"/>
          </p:cNvSpPr>
          <p:nvPr>
            <p:ph idx="1"/>
          </p:nvPr>
        </p:nvSpPr>
        <p:spPr>
          <a:xfrm>
            <a:off x="838200" y="1087072"/>
            <a:ext cx="10515600" cy="5089891"/>
          </a:xfrm>
        </p:spPr>
        <p:txBody>
          <a:bodyPr vert="horz" lIns="91440" tIns="45720" rIns="91440" bIns="45720" rtlCol="0" anchor="t">
            <a:noAutofit/>
          </a:bodyPr>
          <a:lstStyle/>
          <a:p>
            <a:pPr marL="0" indent="0">
              <a:buNone/>
            </a:pPr>
            <a:r>
              <a:rPr lang="sv" sz="1600">
                <a:solidFill>
                  <a:schemeClr val="bg1"/>
                </a:solidFill>
                <a:latin typeface="Times New Roman"/>
                <a:cs typeface="Segoe UI"/>
              </a:rPr>
              <a:t>Hamnen i Hamburg, som ligger i norra Tyskland längs floden Elbe, har en rik historia som går tillbaka över 800 år.</a:t>
            </a:r>
          </a:p>
          <a:p>
            <a:pPr marL="0" indent="0">
              <a:buNone/>
            </a:pPr>
            <a:r>
              <a:rPr lang="sv" sz="1600">
                <a:solidFill>
                  <a:schemeClr val="bg1"/>
                </a:solidFill>
                <a:latin typeface="Times New Roman"/>
                <a:cs typeface="Segoe UI"/>
              </a:rPr>
              <a:t>På sent 1100-tal Hamburg blev medlem i Hansan, en mäktig handelsallians i norra Europa.</a:t>
            </a:r>
            <a:r>
              <a:rPr lang="sv" sz="1600">
                <a:solidFill>
                  <a:schemeClr val="bg1"/>
                </a:solidFill>
                <a:latin typeface="Segoe UI"/>
                <a:cs typeface="Segoe UI"/>
              </a:rPr>
              <a:t> </a:t>
            </a:r>
            <a:endParaRPr lang="sv" sz="1600">
              <a:solidFill>
                <a:schemeClr val="bg1"/>
              </a:solidFill>
              <a:latin typeface="Times New Roman"/>
              <a:cs typeface="Times New Roman"/>
            </a:endParaRPr>
          </a:p>
          <a:p>
            <a:pPr marL="0" indent="0">
              <a:buNone/>
            </a:pPr>
            <a:r>
              <a:rPr lang="sv" sz="1600">
                <a:solidFill>
                  <a:schemeClr val="bg1"/>
                </a:solidFill>
                <a:latin typeface="Times New Roman"/>
                <a:cs typeface="Segoe UI"/>
              </a:rPr>
              <a:t>Under hansatiden (1200-1600-tal) fortsatte hamnen i Hamburg att växa i betydelse som en handelsknutpunkt. Stadens köpmän ägnade sig åt handel med länder över hela Europa och etablerade en rykte om ekonomisk framgång.</a:t>
            </a:r>
            <a:endParaRPr lang="sv" sz="1600">
              <a:solidFill>
                <a:schemeClr val="bg1"/>
              </a:solidFill>
              <a:latin typeface="Times New Roman"/>
              <a:cs typeface="Times New Roman"/>
            </a:endParaRPr>
          </a:p>
          <a:p>
            <a:pPr marL="0" indent="0">
              <a:buNone/>
            </a:pPr>
            <a:r>
              <a:rPr lang="sv" sz="1600">
                <a:solidFill>
                  <a:schemeClr val="bg1"/>
                </a:solidFill>
                <a:latin typeface="Times New Roman"/>
                <a:ea typeface="+mn-lt"/>
                <a:cs typeface="+mn-lt"/>
              </a:rPr>
              <a:t>På 1700-talet utvidgades Hamburgs hamn till att delta i kolonialhandel. Staden blev en avgörande aktör i transatlantisk handel och knöt samman Europa med Amerika och Afrika.</a:t>
            </a:r>
            <a:endParaRPr lang="sv" sz="1600">
              <a:solidFill>
                <a:schemeClr val="bg1"/>
              </a:solidFill>
              <a:latin typeface="Times New Roman"/>
              <a:cs typeface="Times New Roman"/>
            </a:endParaRPr>
          </a:p>
          <a:p>
            <a:pPr marL="0" indent="0">
              <a:buNone/>
            </a:pPr>
            <a:r>
              <a:rPr lang="sv" sz="1600">
                <a:solidFill>
                  <a:schemeClr val="bg1"/>
                </a:solidFill>
                <a:latin typeface="Times New Roman"/>
                <a:ea typeface="+mn-lt"/>
                <a:cs typeface="+mn-lt"/>
              </a:rPr>
              <a:t>Under 1800-talets industriella revolution förändrades hamnen avsevärt. Teknologiska framsteg, som införandet av ångfartyg och byggandet av järnvägar, förbättrade effektiviteten och kapaciteten i hamnen.</a:t>
            </a:r>
            <a:endParaRPr lang="sv" sz="1600">
              <a:solidFill>
                <a:schemeClr val="bg1"/>
              </a:solidFill>
              <a:latin typeface="Times New Roman"/>
              <a:cs typeface="Times New Roman"/>
            </a:endParaRPr>
          </a:p>
          <a:p>
            <a:pPr marL="0" indent="0">
              <a:buNone/>
            </a:pPr>
            <a:r>
              <a:rPr lang="sv" sz="1600">
                <a:solidFill>
                  <a:schemeClr val="bg1"/>
                </a:solidFill>
                <a:latin typeface="Times New Roman"/>
                <a:ea typeface="+mn-lt"/>
                <a:cs typeface="+mn-lt"/>
              </a:rPr>
              <a:t>Hamnen drabbades av omfattande skador under båda världskrigen, särskilt under 1900-talet. Genom omfattande rekonstruktionsinsatser </a:t>
            </a:r>
            <a:r>
              <a:rPr lang="sv" sz="1600" err="1">
                <a:solidFill>
                  <a:schemeClr val="bg1"/>
                </a:solidFill>
                <a:latin typeface="Times New Roman"/>
                <a:ea typeface="+mn-lt"/>
                <a:cs typeface="+mn-lt"/>
              </a:rPr>
              <a:t>revitaliserades</a:t>
            </a:r>
            <a:r>
              <a:rPr lang="sv" sz="1600">
                <a:solidFill>
                  <a:schemeClr val="bg1"/>
                </a:solidFill>
                <a:latin typeface="Times New Roman"/>
                <a:ea typeface="+mn-lt"/>
                <a:cs typeface="+mn-lt"/>
              </a:rPr>
              <a:t> Hamburgs hamn efter varje konflikt och befäste sin ställning som en viktig internationell hamn.</a:t>
            </a:r>
            <a:endParaRPr lang="sv" sz="1600">
              <a:solidFill>
                <a:schemeClr val="bg1"/>
              </a:solidFill>
              <a:latin typeface="Times New Roman"/>
              <a:cs typeface="Times New Roman"/>
            </a:endParaRPr>
          </a:p>
          <a:p>
            <a:pPr marL="0" indent="0">
              <a:buNone/>
            </a:pPr>
            <a:r>
              <a:rPr lang="sv" sz="1600">
                <a:solidFill>
                  <a:schemeClr val="bg1"/>
                </a:solidFill>
                <a:latin typeface="Times New Roman"/>
                <a:ea typeface="+mn-lt"/>
                <a:cs typeface="+mn-lt"/>
              </a:rPr>
              <a:t>Införandet av </a:t>
            </a:r>
            <a:r>
              <a:rPr lang="sv" sz="1600" err="1">
                <a:solidFill>
                  <a:schemeClr val="bg1"/>
                </a:solidFill>
                <a:latin typeface="Times New Roman"/>
                <a:ea typeface="+mn-lt"/>
                <a:cs typeface="+mn-lt"/>
              </a:rPr>
              <a:t>containerisering</a:t>
            </a:r>
            <a:r>
              <a:rPr lang="sv" sz="1600">
                <a:solidFill>
                  <a:schemeClr val="bg1"/>
                </a:solidFill>
                <a:latin typeface="Times New Roman"/>
                <a:ea typeface="+mn-lt"/>
                <a:cs typeface="+mn-lt"/>
              </a:rPr>
              <a:t> på 1960-talet revolutionerade den globala handeln, och Hamburg anpassade sig till denna trend. Hamnen moderniserades med byggandet av containerterminaler och kontinuerlig utveckling av infrastrukturen för att kunna hantera större fartyg.</a:t>
            </a:r>
            <a:endParaRPr lang="sv" sz="1600">
              <a:solidFill>
                <a:schemeClr val="bg1"/>
              </a:solidFill>
              <a:latin typeface="Times New Roman"/>
              <a:cs typeface="Times New Roman"/>
            </a:endParaRPr>
          </a:p>
          <a:p>
            <a:pPr marL="0" indent="0">
              <a:buNone/>
            </a:pPr>
            <a:r>
              <a:rPr lang="sv" sz="1600">
                <a:solidFill>
                  <a:schemeClr val="bg1"/>
                </a:solidFill>
                <a:latin typeface="Times New Roman"/>
                <a:ea typeface="+mn-lt"/>
                <a:cs typeface="+mn-lt"/>
              </a:rPr>
              <a:t>På 2000-talet förblir Hamburgs hamn en av Europas största sjöfartscentraler. Den hanterar en mångfald av varor och spelar en avgörande roll i internationell handel. </a:t>
            </a:r>
            <a:r>
              <a:rPr lang="sv" sz="1600" err="1">
                <a:solidFill>
                  <a:schemeClr val="bg1"/>
                </a:solidFill>
                <a:latin typeface="Times New Roman"/>
                <a:ea typeface="+mn-lt"/>
                <a:cs typeface="+mn-lt"/>
              </a:rPr>
              <a:t>Ongoinga</a:t>
            </a:r>
            <a:r>
              <a:rPr lang="sv" sz="1600">
                <a:solidFill>
                  <a:schemeClr val="bg1"/>
                </a:solidFill>
                <a:latin typeface="Times New Roman"/>
                <a:ea typeface="+mn-lt"/>
                <a:cs typeface="+mn-lt"/>
              </a:rPr>
              <a:t> investeringar i infrastruktur och teknik säkerställer att Hamburg fortsätter att vara en konkurrenskraftig och effektiv hamn.</a:t>
            </a:r>
            <a:endParaRPr lang="sv" sz="1600">
              <a:solidFill>
                <a:schemeClr val="bg1"/>
              </a:solidFill>
              <a:latin typeface="Times New Roman"/>
              <a:cs typeface="Times New Roman"/>
            </a:endParaRPr>
          </a:p>
          <a:p>
            <a:pPr marL="0" indent="0">
              <a:buNone/>
            </a:pPr>
            <a:r>
              <a:rPr lang="sv" sz="1600">
                <a:solidFill>
                  <a:schemeClr val="bg1"/>
                </a:solidFill>
                <a:latin typeface="Times New Roman"/>
                <a:cs typeface="Calibri"/>
              </a:rPr>
              <a:t>Hamburgs hamn har 75 terminaler för olika typer av </a:t>
            </a:r>
            <a:r>
              <a:rPr lang="sv" sz="1600" err="1">
                <a:solidFill>
                  <a:schemeClr val="bg1"/>
                </a:solidFill>
                <a:latin typeface="Times New Roman"/>
                <a:cs typeface="Calibri"/>
              </a:rPr>
              <a:t>cargo</a:t>
            </a:r>
            <a:r>
              <a:rPr lang="sv" sz="1600">
                <a:solidFill>
                  <a:schemeClr val="bg1"/>
                </a:solidFill>
                <a:latin typeface="Times New Roman"/>
                <a:cs typeface="Calibri"/>
              </a:rPr>
              <a:t> och för passagerare. Hamnen kallas Tysklands "</a:t>
            </a:r>
            <a:r>
              <a:rPr lang="sv" sz="1600" err="1">
                <a:solidFill>
                  <a:schemeClr val="bg1"/>
                </a:solidFill>
                <a:latin typeface="Times New Roman"/>
                <a:cs typeface="Calibri"/>
              </a:rPr>
              <a:t>Gateway</a:t>
            </a:r>
            <a:r>
              <a:rPr lang="sv" sz="1600">
                <a:solidFill>
                  <a:schemeClr val="bg1"/>
                </a:solidFill>
                <a:latin typeface="Times New Roman"/>
                <a:cs typeface="Calibri"/>
              </a:rPr>
              <a:t> to the World" eller, på tyska, "Tor </a:t>
            </a:r>
            <a:r>
              <a:rPr lang="sv" sz="1600" err="1">
                <a:solidFill>
                  <a:schemeClr val="bg1"/>
                </a:solidFill>
                <a:latin typeface="Times New Roman"/>
                <a:cs typeface="Calibri"/>
              </a:rPr>
              <a:t>zu</a:t>
            </a:r>
            <a:r>
              <a:rPr lang="sv" sz="1600">
                <a:solidFill>
                  <a:schemeClr val="bg1"/>
                </a:solidFill>
                <a:latin typeface="Times New Roman"/>
                <a:cs typeface="Calibri"/>
              </a:rPr>
              <a:t> </a:t>
            </a:r>
            <a:r>
              <a:rPr lang="sv" sz="1600" err="1">
                <a:solidFill>
                  <a:schemeClr val="bg1"/>
                </a:solidFill>
                <a:latin typeface="Times New Roman"/>
                <a:cs typeface="Calibri"/>
              </a:rPr>
              <a:t>Welt</a:t>
            </a:r>
            <a:r>
              <a:rPr lang="sv" sz="1600">
                <a:solidFill>
                  <a:schemeClr val="bg1"/>
                </a:solidFill>
                <a:latin typeface="Times New Roman"/>
                <a:cs typeface="Calibri"/>
              </a:rPr>
              <a:t>" och är den tredje mest trafikerade hamnen i Europa.</a:t>
            </a:r>
          </a:p>
          <a:p>
            <a:pPr marL="0" indent="0">
              <a:buNone/>
            </a:pPr>
            <a:endParaRPr lang="sv" sz="1200">
              <a:latin typeface="Segoe UI"/>
              <a:cs typeface="Segoe UI"/>
            </a:endParaRPr>
          </a:p>
        </p:txBody>
      </p:sp>
    </p:spTree>
    <p:extLst>
      <p:ext uri="{BB962C8B-B14F-4D97-AF65-F5344CB8AC3E}">
        <p14:creationId xmlns:p14="http://schemas.microsoft.com/office/powerpoint/2010/main" val="35716118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87386583-5AF6-7A2D-8C70-5125D8ADE3D1}"/>
              </a:ext>
            </a:extLst>
          </p:cNvPr>
          <p:cNvSpPr>
            <a:spLocks noGrp="1"/>
          </p:cNvSpPr>
          <p:nvPr>
            <p:ph type="title"/>
          </p:nvPr>
        </p:nvSpPr>
        <p:spPr>
          <a:xfrm>
            <a:off x="838200" y="365125"/>
            <a:ext cx="5393361" cy="1325563"/>
          </a:xfrm>
        </p:spPr>
        <p:txBody>
          <a:bodyPr>
            <a:normAutofit/>
          </a:bodyPr>
          <a:lstStyle/>
          <a:p>
            <a:r>
              <a:rPr lang="en-US" b="1">
                <a:latin typeface="Times New Roman"/>
                <a:cs typeface="Calibri Light"/>
              </a:rPr>
              <a:t>Tjänster / Utbud</a:t>
            </a:r>
          </a:p>
        </p:txBody>
      </p:sp>
      <p:sp>
        <p:nvSpPr>
          <p:cNvPr id="24" name="Freeform: Shape 23">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6779455-0518-BD77-DA03-73916903ABD0}"/>
              </a:ext>
            </a:extLst>
          </p:cNvPr>
          <p:cNvSpPr>
            <a:spLocks noGrp="1"/>
          </p:cNvSpPr>
          <p:nvPr>
            <p:ph idx="1"/>
          </p:nvPr>
        </p:nvSpPr>
        <p:spPr>
          <a:xfrm>
            <a:off x="699655" y="1563928"/>
            <a:ext cx="5393361" cy="4351338"/>
          </a:xfrm>
        </p:spPr>
        <p:txBody>
          <a:bodyPr vert="horz" lIns="91440" tIns="45720" rIns="91440" bIns="45720" rtlCol="0" anchor="t">
            <a:noAutofit/>
          </a:bodyPr>
          <a:lstStyle/>
          <a:p>
            <a:r>
              <a:rPr lang="en-US" sz="1000" b="1" err="1">
                <a:cs typeface="Calibri"/>
              </a:rPr>
              <a:t>Allround</a:t>
            </a:r>
            <a:r>
              <a:rPr lang="en-US" sz="1000" b="1">
                <a:cs typeface="Calibri"/>
              </a:rPr>
              <a:t> </a:t>
            </a:r>
            <a:r>
              <a:rPr lang="en-US" sz="1000" b="1" err="1">
                <a:cs typeface="Calibri"/>
              </a:rPr>
              <a:t>Hamn</a:t>
            </a:r>
            <a:r>
              <a:rPr lang="en-US" sz="1000" b="1">
                <a:cs typeface="Calibri"/>
              </a:rPr>
              <a:t>, </a:t>
            </a:r>
            <a:r>
              <a:rPr lang="en-US" sz="1000" b="1" err="1">
                <a:cs typeface="Calibri"/>
              </a:rPr>
              <a:t>erbjuder</a:t>
            </a:r>
            <a:r>
              <a:rPr lang="en-US" sz="1000" b="1">
                <a:cs typeface="Calibri"/>
              </a:rPr>
              <a:t> </a:t>
            </a:r>
            <a:r>
              <a:rPr lang="en-US" sz="1000" b="1" err="1">
                <a:cs typeface="Calibri"/>
              </a:rPr>
              <a:t>hanteringsfaciliteter</a:t>
            </a:r>
            <a:endParaRPr lang="en-US" sz="1000" b="1">
              <a:cs typeface="Calibri"/>
            </a:endParaRPr>
          </a:p>
          <a:p>
            <a:pPr marL="0" indent="0">
              <a:buNone/>
            </a:pPr>
            <a:r>
              <a:rPr lang="en-US" sz="1000">
                <a:cs typeface="Calibri"/>
              </a:rPr>
              <a:t>Dessa </a:t>
            </a:r>
            <a:r>
              <a:rPr lang="en-US" sz="1000" err="1">
                <a:cs typeface="Calibri"/>
              </a:rPr>
              <a:t>passar</a:t>
            </a:r>
            <a:r>
              <a:rPr lang="en-US" sz="1000">
                <a:cs typeface="Calibri"/>
              </a:rPr>
              <a:t> </a:t>
            </a:r>
            <a:r>
              <a:rPr lang="en-US" sz="1000" err="1">
                <a:cs typeface="Calibri"/>
              </a:rPr>
              <a:t>alla</a:t>
            </a:r>
            <a:r>
              <a:rPr lang="en-US" sz="1000">
                <a:cs typeface="Calibri"/>
              </a:rPr>
              <a:t> </a:t>
            </a:r>
            <a:r>
              <a:rPr lang="en-US" sz="1000" err="1">
                <a:cs typeface="Calibri"/>
              </a:rPr>
              <a:t>typer</a:t>
            </a:r>
            <a:r>
              <a:rPr lang="en-US" sz="1000">
                <a:cs typeface="Calibri"/>
              </a:rPr>
              <a:t> av last; </a:t>
            </a:r>
            <a:r>
              <a:rPr lang="en-US" sz="1000" err="1">
                <a:cs typeface="Calibri"/>
              </a:rPr>
              <a:t>containeriserad</a:t>
            </a:r>
            <a:r>
              <a:rPr lang="en-US" sz="1000">
                <a:cs typeface="Calibri"/>
              </a:rPr>
              <a:t> </a:t>
            </a:r>
            <a:r>
              <a:rPr lang="en-US" sz="1000" err="1">
                <a:cs typeface="Calibri"/>
              </a:rPr>
              <a:t>styckegods</a:t>
            </a:r>
            <a:r>
              <a:rPr lang="en-US" sz="1000">
                <a:cs typeface="Calibri"/>
              </a:rPr>
              <a:t>, </a:t>
            </a:r>
            <a:r>
              <a:rPr lang="en-US" sz="1000" err="1">
                <a:cs typeface="Calibri"/>
              </a:rPr>
              <a:t>bulklast</a:t>
            </a:r>
            <a:r>
              <a:rPr lang="en-US" sz="1000">
                <a:cs typeface="Calibri"/>
              </a:rPr>
              <a:t>, </a:t>
            </a:r>
            <a:r>
              <a:rPr lang="en-US" sz="1000" err="1">
                <a:cs typeface="Calibri"/>
              </a:rPr>
              <a:t>projekt</a:t>
            </a:r>
            <a:r>
              <a:rPr lang="en-US" sz="1000">
                <a:cs typeface="Calibri"/>
              </a:rPr>
              <a:t>, </a:t>
            </a:r>
            <a:r>
              <a:rPr lang="en-US" sz="1000" err="1">
                <a:cs typeface="Calibri"/>
              </a:rPr>
              <a:t>anläggning</a:t>
            </a:r>
            <a:r>
              <a:rPr lang="en-US" sz="1000">
                <a:cs typeface="Calibri"/>
              </a:rPr>
              <a:t>, </a:t>
            </a:r>
            <a:r>
              <a:rPr lang="en-US" sz="1000" err="1">
                <a:cs typeface="Calibri"/>
              </a:rPr>
              <a:t>vätskor</a:t>
            </a:r>
            <a:r>
              <a:rPr lang="en-US" sz="1000">
                <a:cs typeface="Calibri"/>
              </a:rPr>
              <a:t>. </a:t>
            </a:r>
          </a:p>
          <a:p>
            <a:pPr marL="0" indent="0">
              <a:buNone/>
            </a:pPr>
            <a:r>
              <a:rPr lang="en-US" sz="1000">
                <a:cs typeface="Calibri"/>
              </a:rPr>
              <a:t>Det </a:t>
            </a:r>
            <a:r>
              <a:rPr lang="en-US" sz="1000" err="1">
                <a:cs typeface="Calibri"/>
              </a:rPr>
              <a:t>finns</a:t>
            </a:r>
            <a:r>
              <a:rPr lang="en-US" sz="1000">
                <a:cs typeface="Calibri"/>
              </a:rPr>
              <a:t> </a:t>
            </a:r>
            <a:r>
              <a:rPr lang="en-US" sz="1000" err="1">
                <a:cs typeface="Calibri"/>
              </a:rPr>
              <a:t>speciella</a:t>
            </a:r>
            <a:r>
              <a:rPr lang="en-US" sz="1000">
                <a:cs typeface="Calibri"/>
              </a:rPr>
              <a:t> </a:t>
            </a:r>
            <a:r>
              <a:rPr lang="en-US" sz="1000" err="1">
                <a:cs typeface="Calibri"/>
              </a:rPr>
              <a:t>terminaler</a:t>
            </a:r>
            <a:r>
              <a:rPr lang="en-US" sz="1000">
                <a:cs typeface="Calibri"/>
              </a:rPr>
              <a:t> för; </a:t>
            </a:r>
            <a:r>
              <a:rPr lang="en-US" sz="1000" err="1">
                <a:cs typeface="Calibri"/>
              </a:rPr>
              <a:t>återanvändbara</a:t>
            </a:r>
            <a:r>
              <a:rPr lang="en-US" sz="1000">
                <a:cs typeface="Calibri"/>
              </a:rPr>
              <a:t> </a:t>
            </a:r>
            <a:r>
              <a:rPr lang="en-US" sz="1000" err="1">
                <a:cs typeface="Calibri"/>
              </a:rPr>
              <a:t>restprodukter</a:t>
            </a:r>
            <a:r>
              <a:rPr lang="en-US" sz="1000">
                <a:cs typeface="Calibri"/>
              </a:rPr>
              <a:t> &amp; </a:t>
            </a:r>
            <a:r>
              <a:rPr lang="en-US" sz="1000" err="1">
                <a:cs typeface="Calibri"/>
              </a:rPr>
              <a:t>återvinningsbart</a:t>
            </a:r>
            <a:r>
              <a:rPr lang="en-US" sz="1000">
                <a:cs typeface="Calibri"/>
              </a:rPr>
              <a:t> material </a:t>
            </a:r>
          </a:p>
          <a:p>
            <a:r>
              <a:rPr lang="en-US" sz="1000" b="1">
                <a:cs typeface="Calibri"/>
              </a:rPr>
              <a:t>Ca 290 </a:t>
            </a:r>
            <a:r>
              <a:rPr lang="en-US" sz="1000" b="1" err="1">
                <a:cs typeface="Calibri"/>
              </a:rPr>
              <a:t>kajplatser</a:t>
            </a:r>
            <a:r>
              <a:rPr lang="en-US" sz="1000" b="1">
                <a:cs typeface="Calibri"/>
              </a:rPr>
              <a:t> </a:t>
            </a:r>
          </a:p>
          <a:p>
            <a:pPr marL="0" indent="0">
              <a:buNone/>
            </a:pPr>
            <a:r>
              <a:rPr lang="en-US" sz="1000" err="1">
                <a:cs typeface="Calibri"/>
              </a:rPr>
              <a:t>Erbjuder</a:t>
            </a:r>
            <a:r>
              <a:rPr lang="en-US" sz="1000">
                <a:cs typeface="Calibri"/>
              </a:rPr>
              <a:t> </a:t>
            </a:r>
            <a:r>
              <a:rPr lang="en-US" sz="1000" err="1">
                <a:cs typeface="Calibri"/>
              </a:rPr>
              <a:t>utrymme</a:t>
            </a:r>
            <a:r>
              <a:rPr lang="en-US" sz="1000">
                <a:cs typeface="Calibri"/>
              </a:rPr>
              <a:t> för </a:t>
            </a:r>
            <a:r>
              <a:rPr lang="en-US" sz="1000" err="1">
                <a:cs typeface="Calibri"/>
              </a:rPr>
              <a:t>fartyg</a:t>
            </a:r>
            <a:r>
              <a:rPr lang="en-US" sz="1000">
                <a:cs typeface="Calibri"/>
              </a:rPr>
              <a:t> av </a:t>
            </a:r>
            <a:r>
              <a:rPr lang="en-US" sz="1000" err="1">
                <a:cs typeface="Calibri"/>
              </a:rPr>
              <a:t>alla</a:t>
            </a:r>
            <a:r>
              <a:rPr lang="en-US" sz="1000">
                <a:cs typeface="Calibri"/>
              </a:rPr>
              <a:t> </a:t>
            </a:r>
            <a:r>
              <a:rPr lang="en-US" sz="1000" err="1">
                <a:cs typeface="Calibri"/>
              </a:rPr>
              <a:t>storlekar</a:t>
            </a:r>
            <a:r>
              <a:rPr lang="en-US" sz="1000">
                <a:cs typeface="Calibri"/>
              </a:rPr>
              <a:t>, </a:t>
            </a:r>
            <a:r>
              <a:rPr lang="en-US" sz="1000" err="1">
                <a:cs typeface="Calibri"/>
              </a:rPr>
              <a:t>särskilt</a:t>
            </a:r>
            <a:r>
              <a:rPr lang="en-US" sz="1000">
                <a:cs typeface="Calibri"/>
              </a:rPr>
              <a:t> </a:t>
            </a:r>
            <a:r>
              <a:rPr lang="en-US" sz="1000" err="1">
                <a:cs typeface="Calibri"/>
              </a:rPr>
              <a:t>stora</a:t>
            </a:r>
            <a:r>
              <a:rPr lang="en-US" sz="1000">
                <a:cs typeface="Calibri"/>
              </a:rPr>
              <a:t> </a:t>
            </a:r>
            <a:r>
              <a:rPr lang="en-US" sz="1000" err="1">
                <a:cs typeface="Calibri"/>
              </a:rPr>
              <a:t>containerfartyg</a:t>
            </a:r>
            <a:r>
              <a:rPr lang="en-US" sz="1000">
                <a:cs typeface="Calibri"/>
              </a:rPr>
              <a:t>, </a:t>
            </a:r>
            <a:r>
              <a:rPr lang="en-US" sz="1000" err="1">
                <a:cs typeface="Calibri"/>
              </a:rPr>
              <a:t>bulklastfraktfartyg</a:t>
            </a:r>
            <a:r>
              <a:rPr lang="en-US" sz="1000">
                <a:cs typeface="Calibri"/>
              </a:rPr>
              <a:t>, </a:t>
            </a:r>
            <a:r>
              <a:rPr lang="en-US" sz="1000" err="1">
                <a:cs typeface="Calibri"/>
              </a:rPr>
              <a:t>olje</a:t>
            </a:r>
            <a:r>
              <a:rPr lang="en-US" sz="1000">
                <a:cs typeface="Calibri"/>
              </a:rPr>
              <a:t>- </a:t>
            </a:r>
            <a:r>
              <a:rPr lang="en-US" sz="1000" err="1">
                <a:cs typeface="Calibri"/>
              </a:rPr>
              <a:t>och</a:t>
            </a:r>
            <a:r>
              <a:rPr lang="en-US" sz="1000">
                <a:cs typeface="Calibri"/>
              </a:rPr>
              <a:t> </a:t>
            </a:r>
            <a:r>
              <a:rPr lang="en-US" sz="1000" err="1">
                <a:cs typeface="Calibri"/>
              </a:rPr>
              <a:t>kemikalietankfartyg</a:t>
            </a:r>
            <a:r>
              <a:rPr lang="en-US" sz="1000">
                <a:cs typeface="Calibri"/>
              </a:rPr>
              <a:t>, ro-ro, </a:t>
            </a:r>
            <a:r>
              <a:rPr lang="en-US" sz="1000" err="1">
                <a:cs typeface="Calibri"/>
              </a:rPr>
              <a:t>breakbulkfartyg</a:t>
            </a:r>
            <a:r>
              <a:rPr lang="en-US" sz="1000">
                <a:cs typeface="Calibri"/>
              </a:rPr>
              <a:t>, feeder </a:t>
            </a:r>
            <a:r>
              <a:rPr lang="en-US" sz="1000" err="1">
                <a:cs typeface="Calibri"/>
              </a:rPr>
              <a:t>och</a:t>
            </a:r>
            <a:r>
              <a:rPr lang="en-US" sz="1000">
                <a:cs typeface="Calibri"/>
              </a:rPr>
              <a:t> </a:t>
            </a:r>
            <a:r>
              <a:rPr lang="en-US" sz="1000" err="1">
                <a:cs typeface="Calibri"/>
              </a:rPr>
              <a:t>inre</a:t>
            </a:r>
            <a:r>
              <a:rPr lang="en-US" sz="1000">
                <a:cs typeface="Calibri"/>
              </a:rPr>
              <a:t> </a:t>
            </a:r>
            <a:r>
              <a:rPr lang="en-US" sz="1000" err="1">
                <a:cs typeface="Calibri"/>
              </a:rPr>
              <a:t>vattenvägsfartyg</a:t>
            </a:r>
            <a:endParaRPr lang="en-US" sz="1000">
              <a:cs typeface="Calibri"/>
            </a:endParaRPr>
          </a:p>
          <a:p>
            <a:r>
              <a:rPr lang="en-US" sz="1000" b="1" err="1">
                <a:cs typeface="Calibri"/>
              </a:rPr>
              <a:t>En</a:t>
            </a:r>
            <a:r>
              <a:rPr lang="en-US" sz="1000" b="1">
                <a:cs typeface="Calibri"/>
              </a:rPr>
              <a:t> av </a:t>
            </a:r>
            <a:r>
              <a:rPr lang="en-US" sz="1000" b="1" err="1">
                <a:cs typeface="Calibri"/>
              </a:rPr>
              <a:t>Hamburgs</a:t>
            </a:r>
            <a:r>
              <a:rPr lang="en-US" sz="1000" b="1">
                <a:cs typeface="Calibri"/>
              </a:rPr>
              <a:t> </a:t>
            </a:r>
            <a:r>
              <a:rPr lang="en-US" sz="1000" b="1" err="1">
                <a:cs typeface="Calibri"/>
              </a:rPr>
              <a:t>sju</a:t>
            </a:r>
            <a:r>
              <a:rPr lang="en-US" sz="1000" b="1">
                <a:cs typeface="Calibri"/>
              </a:rPr>
              <a:t> </a:t>
            </a:r>
            <a:r>
              <a:rPr lang="en-US" sz="1000" b="1" err="1">
                <a:cs typeface="Calibri"/>
              </a:rPr>
              <a:t>multifunktionella</a:t>
            </a:r>
            <a:r>
              <a:rPr lang="en-US" sz="1000" b="1">
                <a:cs typeface="Calibri"/>
              </a:rPr>
              <a:t> </a:t>
            </a:r>
            <a:r>
              <a:rPr lang="en-US" sz="1000" b="1" err="1">
                <a:cs typeface="Calibri"/>
              </a:rPr>
              <a:t>anläggningar</a:t>
            </a:r>
            <a:r>
              <a:rPr lang="en-US" sz="1000" b="1">
                <a:cs typeface="Calibri"/>
              </a:rPr>
              <a:t> </a:t>
            </a:r>
          </a:p>
          <a:p>
            <a:pPr marL="0" indent="0">
              <a:buNone/>
            </a:pPr>
            <a:r>
              <a:rPr lang="en-US" sz="1000">
                <a:cs typeface="Calibri"/>
              </a:rPr>
              <a:t>Last </a:t>
            </a:r>
            <a:r>
              <a:rPr lang="en-US" sz="1000" err="1">
                <a:cs typeface="Calibri"/>
              </a:rPr>
              <a:t>som</a:t>
            </a:r>
            <a:r>
              <a:rPr lang="en-US" sz="1000">
                <a:cs typeface="Calibri"/>
              </a:rPr>
              <a:t> </a:t>
            </a:r>
            <a:r>
              <a:rPr lang="en-US" sz="1000" err="1">
                <a:cs typeface="Calibri"/>
              </a:rPr>
              <a:t>inte</a:t>
            </a:r>
            <a:r>
              <a:rPr lang="en-US" sz="1000">
                <a:cs typeface="Calibri"/>
              </a:rPr>
              <a:t> </a:t>
            </a:r>
            <a:r>
              <a:rPr lang="en-US" sz="1000" err="1">
                <a:cs typeface="Calibri"/>
              </a:rPr>
              <a:t>kan</a:t>
            </a:r>
            <a:r>
              <a:rPr lang="en-US" sz="1000">
                <a:cs typeface="Calibri"/>
              </a:rPr>
              <a:t> </a:t>
            </a:r>
            <a:r>
              <a:rPr lang="en-US" sz="1000" err="1">
                <a:cs typeface="Calibri"/>
              </a:rPr>
              <a:t>containertransporteras</a:t>
            </a:r>
            <a:r>
              <a:rPr lang="en-US" sz="1000">
                <a:cs typeface="Calibri"/>
              </a:rPr>
              <a:t> (</a:t>
            </a:r>
            <a:r>
              <a:rPr lang="en-US" sz="1000" err="1">
                <a:cs typeface="Calibri"/>
              </a:rPr>
              <a:t>tungt</a:t>
            </a:r>
            <a:r>
              <a:rPr lang="en-US" sz="1000">
                <a:cs typeface="Calibri"/>
              </a:rPr>
              <a:t> gods, </a:t>
            </a:r>
            <a:r>
              <a:rPr lang="en-US" sz="1000" err="1">
                <a:cs typeface="Calibri"/>
              </a:rPr>
              <a:t>överdimensionerade</a:t>
            </a:r>
            <a:r>
              <a:rPr lang="en-US" sz="1000">
                <a:cs typeface="Calibri"/>
              </a:rPr>
              <a:t> </a:t>
            </a:r>
            <a:r>
              <a:rPr lang="en-US" sz="1000" err="1">
                <a:cs typeface="Calibri"/>
              </a:rPr>
              <a:t>packningsenheter</a:t>
            </a:r>
            <a:r>
              <a:rPr lang="en-US" sz="1000">
                <a:cs typeface="Calibri"/>
              </a:rPr>
              <a:t>, last </a:t>
            </a:r>
            <a:r>
              <a:rPr lang="en-US" sz="1000" err="1">
                <a:cs typeface="Calibri"/>
              </a:rPr>
              <a:t>på</a:t>
            </a:r>
            <a:r>
              <a:rPr lang="en-US" sz="1000">
                <a:cs typeface="Calibri"/>
              </a:rPr>
              <a:t> </a:t>
            </a:r>
            <a:r>
              <a:rPr lang="en-US" sz="1000" err="1">
                <a:cs typeface="Calibri"/>
              </a:rPr>
              <a:t>hjul</a:t>
            </a:r>
            <a:r>
              <a:rPr lang="en-US" sz="1000">
                <a:cs typeface="Calibri"/>
              </a:rPr>
              <a:t>) </a:t>
            </a:r>
            <a:endParaRPr lang="en-US" sz="1000" b="1">
              <a:cs typeface="Calibri"/>
            </a:endParaRPr>
          </a:p>
          <a:p>
            <a:pPr marL="285750" indent="-285750"/>
            <a:r>
              <a:rPr lang="en-US" sz="1000" b="1">
                <a:cs typeface="Calibri"/>
              </a:rPr>
              <a:t>Mer </a:t>
            </a:r>
            <a:r>
              <a:rPr lang="en-US" sz="1000" b="1" err="1">
                <a:cs typeface="Calibri"/>
              </a:rPr>
              <a:t>än</a:t>
            </a:r>
            <a:r>
              <a:rPr lang="en-US" sz="1000" b="1">
                <a:cs typeface="Calibri"/>
              </a:rPr>
              <a:t> 40 </a:t>
            </a:r>
            <a:r>
              <a:rPr lang="en-US" sz="1000" b="1" err="1">
                <a:cs typeface="Calibri"/>
              </a:rPr>
              <a:t>miljoner</a:t>
            </a:r>
            <a:r>
              <a:rPr lang="en-US" sz="1000" b="1">
                <a:cs typeface="Calibri"/>
              </a:rPr>
              <a:t> ton </a:t>
            </a:r>
            <a:r>
              <a:rPr lang="en-US" sz="1000" b="1" err="1">
                <a:cs typeface="Calibri"/>
              </a:rPr>
              <a:t>bulklast</a:t>
            </a:r>
            <a:r>
              <a:rPr lang="en-US" sz="1000" b="1">
                <a:cs typeface="Calibri"/>
              </a:rPr>
              <a:t> </a:t>
            </a:r>
            <a:r>
              <a:rPr lang="en-US" sz="1000" b="1" err="1">
                <a:cs typeface="Calibri"/>
              </a:rPr>
              <a:t>hanteras</a:t>
            </a:r>
            <a:r>
              <a:rPr lang="en-US" sz="1000" b="1">
                <a:cs typeface="Calibri"/>
              </a:rPr>
              <a:t> I Hamburg</a:t>
            </a:r>
            <a:endParaRPr lang="en-US" sz="1000">
              <a:cs typeface="Calibri"/>
            </a:endParaRPr>
          </a:p>
          <a:p>
            <a:pPr marL="0" indent="0">
              <a:buNone/>
            </a:pPr>
            <a:r>
              <a:rPr lang="en-US" sz="1000">
                <a:cs typeface="Calibri"/>
              </a:rPr>
              <a:t>(</a:t>
            </a:r>
            <a:r>
              <a:rPr lang="en-US" sz="1000" err="1">
                <a:cs typeface="Calibri"/>
              </a:rPr>
              <a:t>Bulkgods</a:t>
            </a:r>
            <a:r>
              <a:rPr lang="en-US" sz="1000">
                <a:cs typeface="Calibri"/>
              </a:rPr>
              <a:t> </a:t>
            </a:r>
            <a:r>
              <a:rPr lang="en-US" sz="1000" err="1">
                <a:cs typeface="Calibri"/>
              </a:rPr>
              <a:t>som</a:t>
            </a:r>
            <a:r>
              <a:rPr lang="en-US" sz="1000">
                <a:cs typeface="Calibri"/>
              </a:rPr>
              <a:t> </a:t>
            </a:r>
            <a:r>
              <a:rPr lang="en-US" sz="1000" err="1">
                <a:cs typeface="Calibri"/>
              </a:rPr>
              <a:t>byggmaterial</a:t>
            </a:r>
            <a:r>
              <a:rPr lang="en-US" sz="1000">
                <a:cs typeface="Calibri"/>
              </a:rPr>
              <a:t>, </a:t>
            </a:r>
            <a:r>
              <a:rPr lang="en-US" sz="1000" err="1">
                <a:cs typeface="Calibri"/>
              </a:rPr>
              <a:t>gödningsmedel</a:t>
            </a:r>
            <a:r>
              <a:rPr lang="en-US" sz="1000">
                <a:cs typeface="Calibri"/>
              </a:rPr>
              <a:t>, </a:t>
            </a:r>
            <a:r>
              <a:rPr lang="en-US" sz="1000" err="1">
                <a:cs typeface="Calibri"/>
              </a:rPr>
              <a:t>suglast</a:t>
            </a:r>
            <a:r>
              <a:rPr lang="en-US" sz="1000">
                <a:cs typeface="Calibri"/>
              </a:rPr>
              <a:t>, </a:t>
            </a:r>
            <a:r>
              <a:rPr lang="en-US" sz="1000" err="1">
                <a:cs typeface="Calibri"/>
              </a:rPr>
              <a:t>djurfoder</a:t>
            </a:r>
            <a:r>
              <a:rPr lang="en-US" sz="1000">
                <a:cs typeface="Calibri"/>
              </a:rPr>
              <a:t>, </a:t>
            </a:r>
            <a:r>
              <a:rPr lang="en-US" sz="1000" err="1">
                <a:cs typeface="Calibri"/>
              </a:rPr>
              <a:t>griplast</a:t>
            </a:r>
            <a:r>
              <a:rPr lang="en-US" sz="1000">
                <a:cs typeface="Calibri"/>
              </a:rPr>
              <a:t> = </a:t>
            </a:r>
            <a:r>
              <a:rPr lang="en-US" sz="1000" err="1">
                <a:cs typeface="Calibri"/>
              </a:rPr>
              <a:t>järnmalm</a:t>
            </a:r>
            <a:r>
              <a:rPr lang="en-US" sz="1000">
                <a:cs typeface="Calibri"/>
              </a:rPr>
              <a:t> </a:t>
            </a:r>
            <a:r>
              <a:rPr lang="en-US" sz="1000" err="1">
                <a:cs typeface="Calibri"/>
              </a:rPr>
              <a:t>och</a:t>
            </a:r>
            <a:r>
              <a:rPr lang="en-US" sz="1000">
                <a:cs typeface="Calibri"/>
              </a:rPr>
              <a:t> </a:t>
            </a:r>
            <a:r>
              <a:rPr lang="en-US" sz="1000" err="1">
                <a:cs typeface="Calibri"/>
              </a:rPr>
              <a:t>kol</a:t>
            </a:r>
            <a:r>
              <a:rPr lang="en-US" sz="1000">
                <a:cs typeface="Calibri"/>
              </a:rPr>
              <a:t>) </a:t>
            </a:r>
            <a:endParaRPr lang="en-US" sz="1000" b="1">
              <a:cs typeface="Calibri"/>
            </a:endParaRPr>
          </a:p>
          <a:p>
            <a:pPr marL="285750" indent="-285750"/>
            <a:r>
              <a:rPr lang="en-US" sz="1000" b="1" err="1">
                <a:cs typeface="Calibri"/>
              </a:rPr>
              <a:t>Hansaport</a:t>
            </a:r>
            <a:r>
              <a:rPr lang="en-US" sz="1000" b="1">
                <a:cs typeface="Calibri"/>
              </a:rPr>
              <a:t>, </a:t>
            </a:r>
            <a:r>
              <a:rPr lang="en-US" sz="1000" b="1" err="1">
                <a:cs typeface="Calibri"/>
              </a:rPr>
              <a:t>Tysklands</a:t>
            </a:r>
            <a:r>
              <a:rPr lang="en-US" sz="1000" b="1">
                <a:cs typeface="Calibri"/>
              </a:rPr>
              <a:t> </a:t>
            </a:r>
            <a:r>
              <a:rPr lang="en-US" sz="1000" b="1" err="1">
                <a:cs typeface="Calibri"/>
              </a:rPr>
              <a:t>största</a:t>
            </a:r>
            <a:r>
              <a:rPr lang="en-US" sz="1000" b="1">
                <a:cs typeface="Calibri"/>
              </a:rPr>
              <a:t> </a:t>
            </a:r>
            <a:r>
              <a:rPr lang="en-US" sz="1000" b="1" err="1">
                <a:cs typeface="Calibri"/>
              </a:rPr>
              <a:t>hamnterminal</a:t>
            </a:r>
            <a:r>
              <a:rPr lang="en-US" sz="1000" b="1">
                <a:cs typeface="Calibri"/>
              </a:rPr>
              <a:t> för </a:t>
            </a:r>
            <a:r>
              <a:rPr lang="en-US" sz="1000" b="1" err="1">
                <a:cs typeface="Calibri"/>
              </a:rPr>
              <a:t>torra</a:t>
            </a:r>
            <a:r>
              <a:rPr lang="en-US" sz="1000" b="1">
                <a:cs typeface="Calibri"/>
              </a:rPr>
              <a:t> </a:t>
            </a:r>
            <a:r>
              <a:rPr lang="en-US" sz="1000" b="1" err="1">
                <a:cs typeface="Calibri"/>
              </a:rPr>
              <a:t>bulklaster</a:t>
            </a:r>
            <a:endParaRPr lang="en-US" sz="1000" b="1">
              <a:cs typeface="Calibri"/>
            </a:endParaRPr>
          </a:p>
          <a:p>
            <a:pPr marL="0" indent="0">
              <a:buNone/>
            </a:pPr>
            <a:r>
              <a:rPr lang="en-US" sz="1000">
                <a:cs typeface="Calibri"/>
              </a:rPr>
              <a:t>17 </a:t>
            </a:r>
            <a:r>
              <a:rPr lang="en-US" sz="1000" err="1">
                <a:cs typeface="Calibri"/>
              </a:rPr>
              <a:t>miljoner</a:t>
            </a:r>
            <a:r>
              <a:rPr lang="en-US" sz="1000">
                <a:cs typeface="Calibri"/>
              </a:rPr>
              <a:t> ton </a:t>
            </a:r>
            <a:r>
              <a:rPr lang="en-US" sz="1000" err="1">
                <a:cs typeface="Calibri"/>
              </a:rPr>
              <a:t>kol</a:t>
            </a:r>
            <a:r>
              <a:rPr lang="en-US" sz="1000">
                <a:cs typeface="Calibri"/>
              </a:rPr>
              <a:t> </a:t>
            </a:r>
            <a:r>
              <a:rPr lang="en-US" sz="1000" err="1">
                <a:cs typeface="Calibri"/>
              </a:rPr>
              <a:t>och</a:t>
            </a:r>
            <a:r>
              <a:rPr lang="en-US" sz="1000">
                <a:cs typeface="Calibri"/>
              </a:rPr>
              <a:t> </a:t>
            </a:r>
            <a:r>
              <a:rPr lang="en-US" sz="1000" err="1">
                <a:cs typeface="Calibri"/>
              </a:rPr>
              <a:t>malm</a:t>
            </a:r>
            <a:r>
              <a:rPr lang="en-US" sz="1000">
                <a:cs typeface="Calibri"/>
              </a:rPr>
              <a:t> </a:t>
            </a:r>
            <a:r>
              <a:rPr lang="en-US" sz="1000" err="1">
                <a:cs typeface="Calibri"/>
              </a:rPr>
              <a:t>importeras</a:t>
            </a:r>
            <a:r>
              <a:rPr lang="en-US" sz="1000">
                <a:cs typeface="Calibri"/>
              </a:rPr>
              <a:t> </a:t>
            </a:r>
            <a:r>
              <a:rPr lang="en-US" sz="1000" err="1">
                <a:cs typeface="Calibri"/>
              </a:rPr>
              <a:t>årligen</a:t>
            </a:r>
            <a:r>
              <a:rPr lang="en-US" sz="1000">
                <a:cs typeface="Calibri"/>
              </a:rPr>
              <a:t> via Hamburg </a:t>
            </a:r>
            <a:r>
              <a:rPr lang="en-US" sz="1000" err="1">
                <a:cs typeface="Calibri"/>
              </a:rPr>
              <a:t>och</a:t>
            </a:r>
            <a:r>
              <a:rPr lang="en-US" sz="1000">
                <a:cs typeface="Calibri"/>
              </a:rPr>
              <a:t> </a:t>
            </a:r>
            <a:r>
              <a:rPr lang="en-US" sz="1000" err="1">
                <a:cs typeface="Calibri"/>
              </a:rPr>
              <a:t>har</a:t>
            </a:r>
            <a:r>
              <a:rPr lang="en-US" sz="1000">
                <a:cs typeface="Calibri"/>
              </a:rPr>
              <a:t> </a:t>
            </a:r>
            <a:r>
              <a:rPr lang="en-US" sz="1000" err="1">
                <a:cs typeface="Calibri"/>
              </a:rPr>
              <a:t>en</a:t>
            </a:r>
            <a:r>
              <a:rPr lang="en-US" sz="1000">
                <a:cs typeface="Calibri"/>
              </a:rPr>
              <a:t> </a:t>
            </a:r>
            <a:r>
              <a:rPr lang="en-US" sz="1000" err="1">
                <a:cs typeface="Calibri"/>
              </a:rPr>
              <a:t>lagringsyta</a:t>
            </a:r>
            <a:r>
              <a:rPr lang="en-US" sz="1000">
                <a:cs typeface="Calibri"/>
              </a:rPr>
              <a:t> </a:t>
            </a:r>
            <a:r>
              <a:rPr lang="en-US" sz="1000" err="1">
                <a:cs typeface="Calibri"/>
              </a:rPr>
              <a:t>på</a:t>
            </a:r>
            <a:r>
              <a:rPr lang="en-US" sz="1000">
                <a:cs typeface="Calibri"/>
              </a:rPr>
              <a:t> 350 000 </a:t>
            </a:r>
            <a:r>
              <a:rPr lang="en-US" sz="1000" err="1">
                <a:cs typeface="Calibri"/>
              </a:rPr>
              <a:t>kvadratmeter</a:t>
            </a:r>
            <a:r>
              <a:rPr lang="en-US" sz="1000">
                <a:cs typeface="Calibri"/>
              </a:rPr>
              <a:t>. Mer </a:t>
            </a:r>
            <a:r>
              <a:rPr lang="en-US" sz="1000" err="1">
                <a:cs typeface="Calibri"/>
              </a:rPr>
              <a:t>än</a:t>
            </a:r>
            <a:r>
              <a:rPr lang="en-US" sz="1000">
                <a:cs typeface="Calibri"/>
              </a:rPr>
              <a:t> 10% av </a:t>
            </a:r>
            <a:r>
              <a:rPr lang="en-US" sz="1000" err="1">
                <a:cs typeface="Calibri"/>
              </a:rPr>
              <a:t>Hamburgs</a:t>
            </a:r>
            <a:r>
              <a:rPr lang="en-US" sz="1000">
                <a:cs typeface="Calibri"/>
              </a:rPr>
              <a:t> </a:t>
            </a:r>
            <a:r>
              <a:rPr lang="en-US" sz="1000" err="1">
                <a:cs typeface="Calibri"/>
              </a:rPr>
              <a:t>totala</a:t>
            </a:r>
            <a:r>
              <a:rPr lang="en-US" sz="1000">
                <a:cs typeface="Calibri"/>
              </a:rPr>
              <a:t> </a:t>
            </a:r>
            <a:r>
              <a:rPr lang="en-US" sz="1000" err="1">
                <a:cs typeface="Calibri"/>
              </a:rPr>
              <a:t>sjöburna</a:t>
            </a:r>
            <a:r>
              <a:rPr lang="en-US" sz="1000">
                <a:cs typeface="Calibri"/>
              </a:rPr>
              <a:t> </a:t>
            </a:r>
            <a:r>
              <a:rPr lang="en-US" sz="1000" err="1">
                <a:cs typeface="Calibri"/>
              </a:rPr>
              <a:t>godsgenomströmning</a:t>
            </a:r>
            <a:r>
              <a:rPr lang="en-US" sz="1000">
                <a:cs typeface="Calibri"/>
              </a:rPr>
              <a:t> </a:t>
            </a:r>
            <a:r>
              <a:rPr lang="en-US" sz="1000" err="1">
                <a:cs typeface="Calibri"/>
              </a:rPr>
              <a:t>hanteras</a:t>
            </a:r>
            <a:r>
              <a:rPr lang="en-US" sz="1000">
                <a:cs typeface="Calibri"/>
              </a:rPr>
              <a:t> </a:t>
            </a:r>
            <a:r>
              <a:rPr lang="en-US" sz="1000" err="1">
                <a:cs typeface="Calibri"/>
              </a:rPr>
              <a:t>här</a:t>
            </a:r>
            <a:r>
              <a:rPr lang="en-US" sz="1000">
                <a:cs typeface="Calibri"/>
              </a:rPr>
              <a:t>. </a:t>
            </a:r>
          </a:p>
          <a:p>
            <a:pPr marL="285750" indent="-285750"/>
            <a:r>
              <a:rPr lang="en-US" sz="1000" b="1" err="1">
                <a:cs typeface="Calibri"/>
              </a:rPr>
              <a:t>Agribulk</a:t>
            </a:r>
            <a:r>
              <a:rPr lang="en-US" sz="1000" b="1">
                <a:cs typeface="Calibri"/>
              </a:rPr>
              <a:t> </a:t>
            </a:r>
          </a:p>
          <a:p>
            <a:pPr marL="0" indent="0">
              <a:buNone/>
            </a:pPr>
            <a:r>
              <a:rPr lang="en-US" sz="1000">
                <a:cs typeface="Calibri"/>
              </a:rPr>
              <a:t>Bland </a:t>
            </a:r>
            <a:r>
              <a:rPr lang="en-US" sz="1000" err="1">
                <a:cs typeface="Calibri"/>
              </a:rPr>
              <a:t>hamnerna</a:t>
            </a:r>
            <a:r>
              <a:rPr lang="en-US" sz="1000">
                <a:cs typeface="Calibri"/>
              </a:rPr>
              <a:t> I Europa </a:t>
            </a:r>
            <a:r>
              <a:rPr lang="en-US" sz="1000" err="1">
                <a:cs typeface="Calibri"/>
              </a:rPr>
              <a:t>är</a:t>
            </a:r>
            <a:r>
              <a:rPr lang="en-US" sz="1000">
                <a:cs typeface="Calibri"/>
              </a:rPr>
              <a:t> Hamburg det </a:t>
            </a:r>
            <a:r>
              <a:rPr lang="en-US" sz="1000" err="1">
                <a:cs typeface="Calibri"/>
              </a:rPr>
              <a:t>största</a:t>
            </a:r>
            <a:r>
              <a:rPr lang="en-US" sz="1000">
                <a:cs typeface="Calibri"/>
              </a:rPr>
              <a:t> </a:t>
            </a:r>
            <a:r>
              <a:rPr lang="en-US" sz="1000" err="1">
                <a:cs typeface="Calibri"/>
              </a:rPr>
              <a:t>navet</a:t>
            </a:r>
            <a:r>
              <a:rPr lang="en-US" sz="1000">
                <a:cs typeface="Calibri"/>
              </a:rPr>
              <a:t> för </a:t>
            </a:r>
            <a:r>
              <a:rPr lang="en-US" sz="1000" err="1">
                <a:cs typeface="Calibri"/>
              </a:rPr>
              <a:t>jordbruksprodukter</a:t>
            </a:r>
            <a:r>
              <a:rPr lang="en-US" sz="1000">
                <a:cs typeface="Calibri"/>
              </a:rPr>
              <a:t> </a:t>
            </a:r>
            <a:r>
              <a:rPr lang="en-US" sz="1000" err="1">
                <a:cs typeface="Calibri"/>
              </a:rPr>
              <a:t>som</a:t>
            </a:r>
            <a:r>
              <a:rPr lang="en-US" sz="1000">
                <a:cs typeface="Calibri"/>
              </a:rPr>
              <a:t> </a:t>
            </a:r>
            <a:r>
              <a:rPr lang="en-US" sz="1000" err="1">
                <a:cs typeface="Calibri"/>
              </a:rPr>
              <a:t>spannmål</a:t>
            </a:r>
            <a:r>
              <a:rPr lang="en-US" sz="1000">
                <a:cs typeface="Calibri"/>
              </a:rPr>
              <a:t>, </a:t>
            </a:r>
            <a:r>
              <a:rPr lang="en-US" sz="1000" err="1">
                <a:cs typeface="Calibri"/>
              </a:rPr>
              <a:t>oljeväxter</a:t>
            </a:r>
            <a:r>
              <a:rPr lang="en-US" sz="1000">
                <a:cs typeface="Calibri"/>
              </a:rPr>
              <a:t> </a:t>
            </a:r>
            <a:r>
              <a:rPr lang="en-US" sz="1000" err="1">
                <a:cs typeface="Calibri"/>
              </a:rPr>
              <a:t>och</a:t>
            </a:r>
            <a:r>
              <a:rPr lang="en-US" sz="1000">
                <a:cs typeface="Calibri"/>
              </a:rPr>
              <a:t> </a:t>
            </a:r>
            <a:r>
              <a:rPr lang="en-US" sz="1000" err="1">
                <a:cs typeface="Calibri"/>
              </a:rPr>
              <a:t>foder</a:t>
            </a:r>
            <a:r>
              <a:rPr lang="en-US" sz="1000">
                <a:cs typeface="Calibri"/>
              </a:rPr>
              <a:t>. Tre </a:t>
            </a:r>
            <a:r>
              <a:rPr lang="en-US" sz="1000" err="1">
                <a:cs typeface="Calibri"/>
              </a:rPr>
              <a:t>terminaler</a:t>
            </a:r>
            <a:r>
              <a:rPr lang="en-US" sz="1000">
                <a:cs typeface="Calibri"/>
              </a:rPr>
              <a:t> </a:t>
            </a:r>
            <a:r>
              <a:rPr lang="en-US" sz="1000" err="1">
                <a:cs typeface="Calibri"/>
              </a:rPr>
              <a:t>tillgodoser</a:t>
            </a:r>
            <a:r>
              <a:rPr lang="en-US" sz="1000">
                <a:cs typeface="Calibri"/>
              </a:rPr>
              <a:t> </a:t>
            </a:r>
            <a:r>
              <a:rPr lang="en-US" sz="1000" err="1">
                <a:cs typeface="Calibri"/>
              </a:rPr>
              <a:t>hantering</a:t>
            </a:r>
            <a:r>
              <a:rPr lang="en-US" sz="1000">
                <a:cs typeface="Calibri"/>
              </a:rPr>
              <a:t> </a:t>
            </a:r>
            <a:r>
              <a:rPr lang="en-US" sz="1000" err="1">
                <a:cs typeface="Calibri"/>
              </a:rPr>
              <a:t>och</a:t>
            </a:r>
            <a:r>
              <a:rPr lang="en-US" sz="1000">
                <a:cs typeface="Calibri"/>
              </a:rPr>
              <a:t> </a:t>
            </a:r>
            <a:r>
              <a:rPr lang="en-US" sz="1000" err="1">
                <a:cs typeface="Calibri"/>
              </a:rPr>
              <a:t>lagring</a:t>
            </a:r>
            <a:r>
              <a:rPr lang="en-US" sz="1000">
                <a:cs typeface="Calibri"/>
              </a:rPr>
              <a:t> av </a:t>
            </a:r>
            <a:r>
              <a:rPr lang="en-US" sz="1000" err="1">
                <a:cs typeface="Calibri"/>
              </a:rPr>
              <a:t>vete</a:t>
            </a:r>
            <a:r>
              <a:rPr lang="en-US" sz="1000">
                <a:cs typeface="Calibri"/>
              </a:rPr>
              <a:t> </a:t>
            </a:r>
            <a:r>
              <a:rPr lang="en-US" sz="1000" err="1">
                <a:cs typeface="Calibri"/>
              </a:rPr>
              <a:t>och</a:t>
            </a:r>
            <a:r>
              <a:rPr lang="en-US" sz="1000">
                <a:cs typeface="Calibri"/>
              </a:rPr>
              <a:t> </a:t>
            </a:r>
            <a:r>
              <a:rPr lang="en-US" sz="1000" err="1">
                <a:cs typeface="Calibri"/>
              </a:rPr>
              <a:t>andra</a:t>
            </a:r>
            <a:r>
              <a:rPr lang="en-US" sz="1000">
                <a:cs typeface="Calibri"/>
              </a:rPr>
              <a:t> </a:t>
            </a:r>
            <a:r>
              <a:rPr lang="en-US" sz="1000" err="1">
                <a:cs typeface="Calibri"/>
              </a:rPr>
              <a:t>jordbruksprodukter</a:t>
            </a:r>
            <a:r>
              <a:rPr lang="en-US" sz="1000">
                <a:cs typeface="Calibri"/>
              </a:rPr>
              <a:t>, </a:t>
            </a:r>
            <a:r>
              <a:rPr lang="en-US" sz="1000" err="1">
                <a:cs typeface="Calibri"/>
              </a:rPr>
              <a:t>en</a:t>
            </a:r>
            <a:r>
              <a:rPr lang="en-US" sz="1000">
                <a:cs typeface="Calibri"/>
              </a:rPr>
              <a:t> av dem </a:t>
            </a:r>
            <a:r>
              <a:rPr lang="en-US" sz="1000" err="1">
                <a:cs typeface="Calibri"/>
              </a:rPr>
              <a:t>är</a:t>
            </a:r>
            <a:r>
              <a:rPr lang="en-US" sz="1000">
                <a:cs typeface="Calibri"/>
              </a:rPr>
              <a:t> </a:t>
            </a:r>
            <a:r>
              <a:rPr lang="en-US" sz="1000" err="1">
                <a:cs typeface="Calibri"/>
              </a:rPr>
              <a:t>Getreide</a:t>
            </a:r>
            <a:r>
              <a:rPr lang="en-US" sz="1000">
                <a:cs typeface="Calibri"/>
              </a:rPr>
              <a:t> Terminal Hamburg.</a:t>
            </a:r>
          </a:p>
          <a:p>
            <a:pPr marL="0" indent="0">
              <a:buNone/>
            </a:pPr>
            <a:endParaRPr lang="en-US" sz="900">
              <a:solidFill>
                <a:schemeClr val="bg1"/>
              </a:solidFill>
              <a:cs typeface="Calibri"/>
            </a:endParaRPr>
          </a:p>
          <a:p>
            <a:pPr marL="285750" indent="-285750"/>
            <a:endParaRPr lang="en-US" sz="900">
              <a:solidFill>
                <a:schemeClr val="bg1"/>
              </a:solidFill>
              <a:cs typeface="Calibri"/>
            </a:endParaRPr>
          </a:p>
          <a:p>
            <a:endParaRPr lang="en-US" sz="900">
              <a:solidFill>
                <a:schemeClr val="bg1"/>
              </a:solidFill>
              <a:cs typeface="Calibri"/>
            </a:endParaRPr>
          </a:p>
          <a:p>
            <a:endParaRPr lang="en-US" sz="900">
              <a:solidFill>
                <a:schemeClr val="bg1"/>
              </a:solidFill>
              <a:cs typeface="Calibri"/>
            </a:endParaRPr>
          </a:p>
        </p:txBody>
      </p:sp>
      <p:sp>
        <p:nvSpPr>
          <p:cNvPr id="27" name="Oval 26">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Graphic 20" descr="Tug boat">
            <a:extLst>
              <a:ext uri="{FF2B5EF4-FFF2-40B4-BE49-F238E27FC236}">
                <a16:creationId xmlns:a16="http://schemas.microsoft.com/office/drawing/2014/main" id="{252B8526-9940-6997-DEE0-9CCACD7CAF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7184" y="1216485"/>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29" name="Freeform: Shape 28">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34" name="Straight Connector 33">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5">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1217823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FBC0D23-2278-C142-EF4F-DBDAF1050871}"/>
              </a:ext>
            </a:extLst>
          </p:cNvPr>
          <p:cNvSpPr>
            <a:spLocks noGrp="1"/>
          </p:cNvSpPr>
          <p:nvPr>
            <p:ph idx="1"/>
          </p:nvPr>
        </p:nvSpPr>
        <p:spPr>
          <a:xfrm>
            <a:off x="4447308" y="591344"/>
            <a:ext cx="6906491" cy="5585619"/>
          </a:xfrm>
        </p:spPr>
        <p:txBody>
          <a:bodyPr vert="horz" lIns="91440" tIns="45720" rIns="91440" bIns="45720" rtlCol="0" anchor="ctr">
            <a:noAutofit/>
          </a:bodyPr>
          <a:lstStyle/>
          <a:p>
            <a:pPr marL="171450" indent="-171450"/>
            <a:r>
              <a:rPr lang="en-US" sz="1000" b="1" err="1">
                <a:cs typeface="Calibri"/>
              </a:rPr>
              <a:t>Flytande</a:t>
            </a:r>
            <a:r>
              <a:rPr lang="en-US" sz="1000" b="1">
                <a:cs typeface="Calibri"/>
              </a:rPr>
              <a:t> </a:t>
            </a:r>
            <a:r>
              <a:rPr lang="en-US" sz="1000" b="1" err="1">
                <a:cs typeface="Calibri"/>
              </a:rPr>
              <a:t>laster</a:t>
            </a:r>
            <a:r>
              <a:rPr lang="en-US" sz="1000" b="1">
                <a:cs typeface="Calibri"/>
              </a:rPr>
              <a:t> </a:t>
            </a:r>
            <a:endParaRPr lang="en-US" sz="1000">
              <a:cs typeface="Calibri"/>
            </a:endParaRPr>
          </a:p>
          <a:p>
            <a:pPr marL="0" indent="0">
              <a:buNone/>
            </a:pPr>
            <a:r>
              <a:rPr lang="en-US" sz="1000">
                <a:cs typeface="Calibri"/>
              </a:rPr>
              <a:t>Hamburg </a:t>
            </a:r>
            <a:r>
              <a:rPr lang="en-US" sz="1000" err="1">
                <a:cs typeface="Calibri"/>
              </a:rPr>
              <a:t>är</a:t>
            </a:r>
            <a:r>
              <a:rPr lang="en-US" sz="1000">
                <a:cs typeface="Calibri"/>
              </a:rPr>
              <a:t> bra </a:t>
            </a:r>
            <a:r>
              <a:rPr lang="en-US" sz="1000" err="1">
                <a:cs typeface="Calibri"/>
              </a:rPr>
              <a:t>utrustad</a:t>
            </a:r>
            <a:r>
              <a:rPr lang="en-US" sz="1000">
                <a:cs typeface="Calibri"/>
              </a:rPr>
              <a:t> för </a:t>
            </a:r>
            <a:r>
              <a:rPr lang="en-US" sz="1000" err="1">
                <a:cs typeface="Calibri"/>
              </a:rPr>
              <a:t>hantering</a:t>
            </a:r>
            <a:r>
              <a:rPr lang="en-US" sz="1000">
                <a:cs typeface="Calibri"/>
              </a:rPr>
              <a:t> av </a:t>
            </a:r>
            <a:r>
              <a:rPr lang="en-US" sz="1000" err="1">
                <a:cs typeface="Calibri"/>
              </a:rPr>
              <a:t>oljeproduktsegmentet</a:t>
            </a:r>
            <a:r>
              <a:rPr lang="en-US" sz="1000">
                <a:cs typeface="Calibri"/>
              </a:rPr>
              <a:t> </a:t>
            </a:r>
            <a:r>
              <a:rPr lang="en-US" sz="1000" err="1">
                <a:cs typeface="Calibri"/>
              </a:rPr>
              <a:t>flytande</a:t>
            </a:r>
            <a:r>
              <a:rPr lang="en-US" sz="1000">
                <a:cs typeface="Calibri"/>
              </a:rPr>
              <a:t> </a:t>
            </a:r>
            <a:r>
              <a:rPr lang="en-US" sz="1000" err="1">
                <a:cs typeface="Calibri"/>
              </a:rPr>
              <a:t>laster</a:t>
            </a:r>
            <a:r>
              <a:rPr lang="en-US" sz="1000">
                <a:cs typeface="Calibri"/>
              </a:rPr>
              <a:t>. Det </a:t>
            </a:r>
            <a:r>
              <a:rPr lang="en-US" sz="1000" err="1">
                <a:cs typeface="Calibri"/>
              </a:rPr>
              <a:t>är</a:t>
            </a:r>
            <a:r>
              <a:rPr lang="en-US" sz="1000">
                <a:cs typeface="Calibri"/>
              </a:rPr>
              <a:t> bra </a:t>
            </a:r>
            <a:r>
              <a:rPr lang="en-US" sz="1000" err="1">
                <a:cs typeface="Calibri"/>
              </a:rPr>
              <a:t>positionerat</a:t>
            </a:r>
            <a:r>
              <a:rPr lang="en-US" sz="1000">
                <a:cs typeface="Calibri"/>
              </a:rPr>
              <a:t> för </a:t>
            </a:r>
            <a:r>
              <a:rPr lang="en-US" sz="1000" err="1">
                <a:cs typeface="Calibri"/>
              </a:rPr>
              <a:t>petroleumprodukter</a:t>
            </a:r>
            <a:r>
              <a:rPr lang="en-US" sz="1000">
                <a:cs typeface="Calibri"/>
              </a:rPr>
              <a:t>. 2021 var </a:t>
            </a:r>
            <a:r>
              <a:rPr lang="en-US" sz="1000" err="1">
                <a:cs typeface="Calibri"/>
              </a:rPr>
              <a:t>hanteringsvolymen</a:t>
            </a:r>
            <a:r>
              <a:rPr lang="en-US" sz="1000">
                <a:cs typeface="Calibri"/>
              </a:rPr>
              <a:t> 12 </a:t>
            </a:r>
            <a:r>
              <a:rPr lang="en-US" sz="1000" err="1">
                <a:cs typeface="Calibri"/>
              </a:rPr>
              <a:t>miljoner</a:t>
            </a:r>
            <a:r>
              <a:rPr lang="en-US" sz="1000">
                <a:cs typeface="Calibri"/>
              </a:rPr>
              <a:t> ton. </a:t>
            </a:r>
          </a:p>
          <a:p>
            <a:pPr marL="171450" indent="-171450"/>
            <a:r>
              <a:rPr lang="en-US" sz="1000" b="1" err="1">
                <a:cs typeface="Calibri"/>
              </a:rPr>
              <a:t>Oiltanking</a:t>
            </a:r>
            <a:endParaRPr lang="en-US" sz="1000" b="1">
              <a:cs typeface="Calibri"/>
            </a:endParaRPr>
          </a:p>
          <a:p>
            <a:pPr marL="0" indent="0">
              <a:buNone/>
            </a:pPr>
            <a:r>
              <a:rPr lang="en-US" sz="1000" err="1">
                <a:cs typeface="Calibri"/>
              </a:rPr>
              <a:t>Når</a:t>
            </a:r>
            <a:r>
              <a:rPr lang="en-US" sz="1000">
                <a:cs typeface="Calibri"/>
              </a:rPr>
              <a:t> </a:t>
            </a:r>
            <a:r>
              <a:rPr lang="en-US" sz="1000" err="1">
                <a:cs typeface="Calibri"/>
              </a:rPr>
              <a:t>globalt</a:t>
            </a:r>
            <a:r>
              <a:rPr lang="en-US" sz="1000">
                <a:cs typeface="Calibri"/>
              </a:rPr>
              <a:t> </a:t>
            </a:r>
            <a:r>
              <a:rPr lang="en-US" sz="1000" err="1">
                <a:cs typeface="Calibri"/>
              </a:rPr>
              <a:t>och</a:t>
            </a:r>
            <a:r>
              <a:rPr lang="en-US" sz="1000">
                <a:cs typeface="Calibri"/>
              </a:rPr>
              <a:t> </a:t>
            </a:r>
            <a:r>
              <a:rPr lang="en-US" sz="1000" err="1">
                <a:cs typeface="Calibri"/>
              </a:rPr>
              <a:t>är</a:t>
            </a:r>
            <a:r>
              <a:rPr lang="en-US" sz="1000">
                <a:cs typeface="Calibri"/>
              </a:rPr>
              <a:t> </a:t>
            </a:r>
            <a:r>
              <a:rPr lang="en-US" sz="1000" err="1">
                <a:cs typeface="Calibri"/>
              </a:rPr>
              <a:t>en</a:t>
            </a:r>
            <a:r>
              <a:rPr lang="en-US" sz="1000">
                <a:cs typeface="Calibri"/>
              </a:rPr>
              <a:t> </a:t>
            </a:r>
            <a:r>
              <a:rPr lang="en-US" sz="1000" err="1">
                <a:cs typeface="Calibri"/>
              </a:rPr>
              <a:t>terminalopperatör</a:t>
            </a:r>
            <a:r>
              <a:rPr lang="en-US" sz="1000">
                <a:cs typeface="Calibri"/>
              </a:rPr>
              <a:t>. </a:t>
            </a:r>
            <a:r>
              <a:rPr lang="en-US" sz="1000" err="1">
                <a:cs typeface="Calibri"/>
              </a:rPr>
              <a:t>Lagringskapaciteten</a:t>
            </a:r>
            <a:r>
              <a:rPr lang="en-US" sz="1000">
                <a:cs typeface="Calibri"/>
              </a:rPr>
              <a:t> </a:t>
            </a:r>
            <a:r>
              <a:rPr lang="en-US" sz="1000" err="1">
                <a:cs typeface="Calibri"/>
              </a:rPr>
              <a:t>är</a:t>
            </a:r>
            <a:r>
              <a:rPr lang="en-US" sz="1000">
                <a:cs typeface="Calibri"/>
              </a:rPr>
              <a:t> </a:t>
            </a:r>
            <a:r>
              <a:rPr lang="en-US" sz="1000" err="1">
                <a:cs typeface="Calibri"/>
              </a:rPr>
              <a:t>mer</a:t>
            </a:r>
            <a:r>
              <a:rPr lang="en-US" sz="1000">
                <a:cs typeface="Calibri"/>
              </a:rPr>
              <a:t> </a:t>
            </a:r>
            <a:r>
              <a:rPr lang="en-US" sz="1000" err="1">
                <a:cs typeface="Calibri"/>
              </a:rPr>
              <a:t>än</a:t>
            </a:r>
            <a:r>
              <a:rPr lang="en-US" sz="1000">
                <a:cs typeface="Calibri"/>
              </a:rPr>
              <a:t> 870 000 </a:t>
            </a:r>
            <a:r>
              <a:rPr lang="en-US" sz="1000" err="1">
                <a:cs typeface="Calibri"/>
              </a:rPr>
              <a:t>kubikmeter</a:t>
            </a:r>
            <a:r>
              <a:rPr lang="en-US" sz="1000">
                <a:cs typeface="Calibri"/>
              </a:rPr>
              <a:t> vid sin </a:t>
            </a:r>
            <a:r>
              <a:rPr lang="en-US" sz="1000" err="1">
                <a:cs typeface="Calibri"/>
              </a:rPr>
              <a:t>anläggning</a:t>
            </a:r>
            <a:r>
              <a:rPr lang="en-US" sz="1000">
                <a:cs typeface="Calibri"/>
              </a:rPr>
              <a:t>, </a:t>
            </a:r>
            <a:r>
              <a:rPr lang="en-US" sz="1000" err="1">
                <a:cs typeface="Calibri"/>
              </a:rPr>
              <a:t>och</a:t>
            </a:r>
            <a:r>
              <a:rPr lang="en-US" sz="1000">
                <a:cs typeface="Calibri"/>
              </a:rPr>
              <a:t> </a:t>
            </a:r>
            <a:r>
              <a:rPr lang="en-US" sz="1000" err="1">
                <a:cs typeface="Calibri"/>
              </a:rPr>
              <a:t>hanterar</a:t>
            </a:r>
            <a:r>
              <a:rPr lang="en-US" sz="1000">
                <a:cs typeface="Calibri"/>
              </a:rPr>
              <a:t> </a:t>
            </a:r>
            <a:r>
              <a:rPr lang="en-US" sz="1000" err="1">
                <a:cs typeface="Calibri"/>
              </a:rPr>
              <a:t>årligen</a:t>
            </a:r>
            <a:r>
              <a:rPr lang="en-US" sz="1000">
                <a:cs typeface="Calibri"/>
              </a:rPr>
              <a:t> </a:t>
            </a:r>
            <a:r>
              <a:rPr lang="en-US" sz="1000" err="1">
                <a:cs typeface="Calibri"/>
              </a:rPr>
              <a:t>upp</a:t>
            </a:r>
            <a:r>
              <a:rPr lang="en-US" sz="1000">
                <a:cs typeface="Calibri"/>
              </a:rPr>
              <a:t> till </a:t>
            </a:r>
            <a:r>
              <a:rPr lang="en-US" sz="1000" err="1">
                <a:cs typeface="Calibri"/>
              </a:rPr>
              <a:t>sju</a:t>
            </a:r>
            <a:r>
              <a:rPr lang="en-US" sz="1000">
                <a:cs typeface="Calibri"/>
              </a:rPr>
              <a:t> </a:t>
            </a:r>
            <a:r>
              <a:rPr lang="en-US" sz="1000" err="1">
                <a:cs typeface="Calibri"/>
              </a:rPr>
              <a:t>miljoner</a:t>
            </a:r>
            <a:r>
              <a:rPr lang="en-US" sz="1000">
                <a:cs typeface="Calibri"/>
              </a:rPr>
              <a:t> ton </a:t>
            </a:r>
            <a:r>
              <a:rPr lang="en-US" sz="1000" err="1">
                <a:cs typeface="Calibri"/>
              </a:rPr>
              <a:t>flytande</a:t>
            </a:r>
            <a:r>
              <a:rPr lang="en-US" sz="1000">
                <a:cs typeface="Calibri"/>
              </a:rPr>
              <a:t> last. </a:t>
            </a:r>
          </a:p>
          <a:p>
            <a:pPr marL="171450" indent="-171450"/>
            <a:r>
              <a:rPr lang="en-US" sz="1000" b="1" err="1">
                <a:cs typeface="Calibri"/>
              </a:rPr>
              <a:t>Kajplatser</a:t>
            </a:r>
            <a:endParaRPr lang="en-US" sz="1000" b="1">
              <a:cs typeface="Calibri"/>
            </a:endParaRPr>
          </a:p>
          <a:p>
            <a:pPr marL="0" indent="0">
              <a:buNone/>
            </a:pPr>
            <a:r>
              <a:rPr lang="en-US" sz="1000">
                <a:cs typeface="Calibri"/>
              </a:rPr>
              <a:t>Hamburg </a:t>
            </a:r>
            <a:r>
              <a:rPr lang="en-US" sz="1000" err="1">
                <a:cs typeface="Calibri"/>
              </a:rPr>
              <a:t>ervjuder</a:t>
            </a:r>
            <a:r>
              <a:rPr lang="en-US" sz="1000">
                <a:cs typeface="Calibri"/>
              </a:rPr>
              <a:t> </a:t>
            </a:r>
            <a:r>
              <a:rPr lang="en-US" sz="1000" err="1">
                <a:cs typeface="Calibri"/>
              </a:rPr>
              <a:t>en</a:t>
            </a:r>
            <a:r>
              <a:rPr lang="en-US" sz="1000">
                <a:cs typeface="Calibri"/>
              </a:rPr>
              <a:t> </a:t>
            </a:r>
            <a:r>
              <a:rPr lang="en-US" sz="1000" err="1">
                <a:cs typeface="Calibri"/>
              </a:rPr>
              <a:t>stor</a:t>
            </a:r>
            <a:r>
              <a:rPr lang="en-US" sz="1000">
                <a:cs typeface="Calibri"/>
              </a:rPr>
              <a:t> </a:t>
            </a:r>
            <a:r>
              <a:rPr lang="en-US" sz="1000" err="1">
                <a:cs typeface="Calibri"/>
              </a:rPr>
              <a:t>mängd</a:t>
            </a:r>
            <a:r>
              <a:rPr lang="en-US" sz="1000">
                <a:cs typeface="Calibri"/>
              </a:rPr>
              <a:t> </a:t>
            </a:r>
            <a:r>
              <a:rPr lang="en-US" sz="1000" err="1">
                <a:cs typeface="Calibri"/>
              </a:rPr>
              <a:t>olika</a:t>
            </a:r>
            <a:r>
              <a:rPr lang="en-US" sz="1000">
                <a:cs typeface="Calibri"/>
              </a:rPr>
              <a:t> </a:t>
            </a:r>
            <a:r>
              <a:rPr lang="en-US" sz="1000" err="1">
                <a:cs typeface="Calibri"/>
              </a:rPr>
              <a:t>kajplatser</a:t>
            </a:r>
            <a:r>
              <a:rPr lang="en-US" sz="1000">
                <a:cs typeface="Calibri"/>
              </a:rPr>
              <a:t>. </a:t>
            </a:r>
            <a:r>
              <a:rPr lang="en-US" sz="1000" err="1">
                <a:cs typeface="Calibri"/>
              </a:rPr>
              <a:t>Deras</a:t>
            </a:r>
            <a:r>
              <a:rPr lang="en-US" sz="1000">
                <a:cs typeface="Calibri"/>
              </a:rPr>
              <a:t> </a:t>
            </a:r>
            <a:r>
              <a:rPr lang="en-US" sz="1000" err="1">
                <a:cs typeface="Calibri"/>
              </a:rPr>
              <a:t>val</a:t>
            </a:r>
            <a:r>
              <a:rPr lang="en-US" sz="1000">
                <a:cs typeface="Calibri"/>
              </a:rPr>
              <a:t> av </a:t>
            </a:r>
            <a:r>
              <a:rPr lang="en-US" sz="1000" err="1">
                <a:cs typeface="Calibri"/>
              </a:rPr>
              <a:t>terminaler</a:t>
            </a:r>
            <a:r>
              <a:rPr lang="en-US" sz="1000">
                <a:cs typeface="Calibri"/>
              </a:rPr>
              <a:t> </a:t>
            </a:r>
            <a:r>
              <a:rPr lang="en-US" sz="1000" err="1">
                <a:cs typeface="Calibri"/>
              </a:rPr>
              <a:t>visar</a:t>
            </a:r>
            <a:r>
              <a:rPr lang="en-US" sz="1000">
                <a:cs typeface="Calibri"/>
              </a:rPr>
              <a:t> </a:t>
            </a:r>
            <a:r>
              <a:rPr lang="en-US" sz="1000" err="1">
                <a:cs typeface="Calibri"/>
              </a:rPr>
              <a:t>hamnens</a:t>
            </a:r>
            <a:r>
              <a:rPr lang="en-US" sz="1000">
                <a:cs typeface="Calibri"/>
              </a:rPr>
              <a:t> </a:t>
            </a:r>
            <a:r>
              <a:rPr lang="en-US" sz="1000" err="1">
                <a:cs typeface="Calibri"/>
              </a:rPr>
              <a:t>flexibilitet</a:t>
            </a:r>
            <a:r>
              <a:rPr lang="en-US" sz="1000">
                <a:cs typeface="Calibri"/>
              </a:rPr>
              <a:t> </a:t>
            </a:r>
            <a:r>
              <a:rPr lang="en-US" sz="1000" err="1">
                <a:cs typeface="Calibri"/>
              </a:rPr>
              <a:t>och</a:t>
            </a:r>
            <a:r>
              <a:rPr lang="en-US" sz="1000">
                <a:cs typeface="Calibri"/>
              </a:rPr>
              <a:t> </a:t>
            </a:r>
            <a:r>
              <a:rPr lang="en-US" sz="1000" err="1">
                <a:cs typeface="Calibri"/>
              </a:rPr>
              <a:t>deras</a:t>
            </a:r>
            <a:r>
              <a:rPr lang="en-US" sz="1000">
                <a:cs typeface="Calibri"/>
              </a:rPr>
              <a:t> </a:t>
            </a:r>
            <a:r>
              <a:rPr lang="en-US" sz="1000" err="1">
                <a:cs typeface="Calibri"/>
              </a:rPr>
              <a:t>kapacitet</a:t>
            </a:r>
            <a:r>
              <a:rPr lang="en-US" sz="1000">
                <a:cs typeface="Calibri"/>
              </a:rPr>
              <a:t> </a:t>
            </a:r>
            <a:r>
              <a:rPr lang="en-US" sz="1000" err="1">
                <a:cs typeface="Calibri"/>
              </a:rPr>
              <a:t>som</a:t>
            </a:r>
            <a:r>
              <a:rPr lang="en-US" sz="1000">
                <a:cs typeface="Calibri"/>
              </a:rPr>
              <a:t> </a:t>
            </a:r>
            <a:r>
              <a:rPr lang="en-US" sz="1000" err="1">
                <a:cs typeface="Calibri"/>
              </a:rPr>
              <a:t>kryssningscenter</a:t>
            </a:r>
            <a:r>
              <a:rPr lang="en-US" sz="1000">
                <a:cs typeface="Calibri"/>
              </a:rPr>
              <a:t>. </a:t>
            </a:r>
            <a:r>
              <a:rPr lang="en-US" sz="1000" err="1">
                <a:cs typeface="Calibri"/>
              </a:rPr>
              <a:t>Staden</a:t>
            </a:r>
            <a:r>
              <a:rPr lang="en-US" sz="1000">
                <a:cs typeface="Calibri"/>
              </a:rPr>
              <a:t> </a:t>
            </a:r>
            <a:r>
              <a:rPr lang="en-US" sz="1000" err="1">
                <a:cs typeface="Calibri"/>
              </a:rPr>
              <a:t>erbjuder</a:t>
            </a:r>
            <a:r>
              <a:rPr lang="en-US" sz="1000">
                <a:cs typeface="Calibri"/>
              </a:rPr>
              <a:t> </a:t>
            </a:r>
            <a:r>
              <a:rPr lang="en-US" sz="1000" err="1">
                <a:cs typeface="Calibri"/>
              </a:rPr>
              <a:t>kajplatser</a:t>
            </a:r>
            <a:r>
              <a:rPr lang="en-US" sz="1000">
                <a:cs typeface="Calibri"/>
              </a:rPr>
              <a:t> I centrum för </a:t>
            </a:r>
            <a:r>
              <a:rPr lang="en-US" sz="1000" err="1">
                <a:cs typeface="Calibri"/>
              </a:rPr>
              <a:t>dagsbesök</a:t>
            </a:r>
            <a:r>
              <a:rPr lang="en-US" sz="1000">
                <a:cs typeface="Calibri"/>
              </a:rPr>
              <a:t> </a:t>
            </a:r>
            <a:r>
              <a:rPr lang="en-US" sz="1000" err="1">
                <a:cs typeface="Calibri"/>
              </a:rPr>
              <a:t>eller</a:t>
            </a:r>
            <a:r>
              <a:rPr lang="en-US" sz="1000">
                <a:cs typeface="Calibri"/>
              </a:rPr>
              <a:t> </a:t>
            </a:r>
            <a:r>
              <a:rPr lang="en-US" sz="1000" err="1">
                <a:cs typeface="Calibri"/>
              </a:rPr>
              <a:t>övernattningsstopp</a:t>
            </a:r>
            <a:r>
              <a:rPr lang="en-US" sz="1000">
                <a:cs typeface="Calibri"/>
              </a:rPr>
              <a:t>. De </a:t>
            </a:r>
            <a:r>
              <a:rPr lang="en-US" sz="1000" err="1">
                <a:cs typeface="Calibri"/>
              </a:rPr>
              <a:t>erbjuder</a:t>
            </a:r>
            <a:r>
              <a:rPr lang="en-US" sz="1000">
                <a:cs typeface="Calibri"/>
              </a:rPr>
              <a:t> </a:t>
            </a:r>
            <a:r>
              <a:rPr lang="en-US" sz="1000" err="1">
                <a:cs typeface="Calibri"/>
              </a:rPr>
              <a:t>även</a:t>
            </a:r>
            <a:r>
              <a:rPr lang="en-US" sz="1000">
                <a:cs typeface="Calibri"/>
              </a:rPr>
              <a:t> </a:t>
            </a:r>
            <a:r>
              <a:rPr lang="en-US" sz="1000" err="1">
                <a:cs typeface="Calibri"/>
              </a:rPr>
              <a:t>lämplig</a:t>
            </a:r>
            <a:r>
              <a:rPr lang="en-US" sz="1000">
                <a:cs typeface="Calibri"/>
              </a:rPr>
              <a:t> </a:t>
            </a:r>
            <a:r>
              <a:rPr lang="en-US" sz="1000" err="1">
                <a:cs typeface="Calibri"/>
              </a:rPr>
              <a:t>infrastruktur</a:t>
            </a:r>
            <a:r>
              <a:rPr lang="en-US" sz="1000">
                <a:cs typeface="Calibri"/>
              </a:rPr>
              <a:t> för </a:t>
            </a:r>
            <a:r>
              <a:rPr lang="en-US" sz="1000" err="1">
                <a:cs typeface="Calibri"/>
              </a:rPr>
              <a:t>att</a:t>
            </a:r>
            <a:r>
              <a:rPr lang="en-US" sz="1000">
                <a:cs typeface="Calibri"/>
              </a:rPr>
              <a:t> </a:t>
            </a:r>
            <a:r>
              <a:rPr lang="en-US" sz="1000" err="1">
                <a:cs typeface="Calibri"/>
              </a:rPr>
              <a:t>effektivare</a:t>
            </a:r>
            <a:r>
              <a:rPr lang="en-US" sz="1000">
                <a:cs typeface="Calibri"/>
              </a:rPr>
              <a:t> </a:t>
            </a:r>
            <a:r>
              <a:rPr lang="en-US" sz="1000" err="1">
                <a:cs typeface="Calibri"/>
              </a:rPr>
              <a:t>hantera</a:t>
            </a:r>
            <a:r>
              <a:rPr lang="en-US" sz="1000">
                <a:cs typeface="Calibri"/>
              </a:rPr>
              <a:t> </a:t>
            </a:r>
            <a:r>
              <a:rPr lang="en-US" sz="1000" err="1">
                <a:cs typeface="Calibri"/>
              </a:rPr>
              <a:t>vändning</a:t>
            </a:r>
            <a:r>
              <a:rPr lang="en-US" sz="1000">
                <a:cs typeface="Calibri"/>
              </a:rPr>
              <a:t> av </a:t>
            </a:r>
            <a:r>
              <a:rPr lang="en-US" sz="1000" err="1">
                <a:cs typeface="Calibri"/>
              </a:rPr>
              <a:t>fartygen</a:t>
            </a:r>
            <a:r>
              <a:rPr lang="en-US" sz="1000">
                <a:cs typeface="Calibri"/>
              </a:rPr>
              <a:t>. </a:t>
            </a:r>
          </a:p>
          <a:p>
            <a:pPr marL="171450" indent="-171450"/>
            <a:r>
              <a:rPr lang="en-US" sz="1000" b="1" err="1">
                <a:cs typeface="Calibri"/>
              </a:rPr>
              <a:t>Startpunkten</a:t>
            </a:r>
            <a:r>
              <a:rPr lang="en-US" sz="1000" b="1">
                <a:cs typeface="Calibri"/>
              </a:rPr>
              <a:t> för </a:t>
            </a:r>
            <a:r>
              <a:rPr lang="en-US" sz="1000" b="1" err="1">
                <a:cs typeface="Calibri"/>
              </a:rPr>
              <a:t>världsresor</a:t>
            </a:r>
            <a:r>
              <a:rPr lang="en-US" sz="1000" b="1">
                <a:cs typeface="Calibri"/>
              </a:rPr>
              <a:t>, </a:t>
            </a:r>
            <a:r>
              <a:rPr lang="en-US" sz="1000" b="1" err="1">
                <a:cs typeface="Calibri"/>
              </a:rPr>
              <a:t>långdistansexpeditioner</a:t>
            </a:r>
            <a:r>
              <a:rPr lang="en-US" sz="1000" b="1">
                <a:cs typeface="Calibri"/>
              </a:rPr>
              <a:t> </a:t>
            </a:r>
            <a:r>
              <a:rPr lang="en-US" sz="1000" b="1" err="1">
                <a:cs typeface="Calibri"/>
              </a:rPr>
              <a:t>och</a:t>
            </a:r>
            <a:r>
              <a:rPr lang="en-US" sz="1000" b="1">
                <a:cs typeface="Calibri"/>
              </a:rPr>
              <a:t> </a:t>
            </a:r>
            <a:r>
              <a:rPr lang="en-US" sz="1000" b="1" err="1">
                <a:cs typeface="Calibri"/>
              </a:rPr>
              <a:t>transAtlantiska</a:t>
            </a:r>
            <a:r>
              <a:rPr lang="en-US" sz="1000" b="1">
                <a:cs typeface="Calibri"/>
              </a:rPr>
              <a:t> </a:t>
            </a:r>
            <a:r>
              <a:rPr lang="en-US" sz="1000" b="1" err="1">
                <a:cs typeface="Calibri"/>
              </a:rPr>
              <a:t>korsningar</a:t>
            </a:r>
            <a:endParaRPr lang="en-US" sz="1000" b="1">
              <a:cs typeface="Calibri"/>
            </a:endParaRPr>
          </a:p>
          <a:p>
            <a:pPr marL="171450" indent="-171450"/>
            <a:r>
              <a:rPr lang="en-US" sz="1000" b="1">
                <a:cs typeface="Calibri"/>
              </a:rPr>
              <a:t>Hamburg </a:t>
            </a:r>
            <a:r>
              <a:rPr lang="en-US" sz="1000" b="1" err="1">
                <a:cs typeface="Calibri"/>
              </a:rPr>
              <a:t>erbjuder</a:t>
            </a:r>
            <a:r>
              <a:rPr lang="en-US" sz="1000" b="1">
                <a:cs typeface="Calibri"/>
              </a:rPr>
              <a:t> </a:t>
            </a:r>
            <a:r>
              <a:rPr lang="en-US" sz="1000" b="1" err="1">
                <a:cs typeface="Calibri"/>
              </a:rPr>
              <a:t>hela</a:t>
            </a:r>
            <a:r>
              <a:rPr lang="en-US" sz="1000" b="1">
                <a:cs typeface="Calibri"/>
              </a:rPr>
              <a:t> </a:t>
            </a:r>
            <a:r>
              <a:rPr lang="en-US" sz="1000" b="1" err="1">
                <a:cs typeface="Calibri"/>
              </a:rPr>
              <a:t>portföljen</a:t>
            </a:r>
            <a:r>
              <a:rPr lang="en-US" sz="1000" b="1">
                <a:cs typeface="Calibri"/>
              </a:rPr>
              <a:t> </a:t>
            </a:r>
          </a:p>
          <a:p>
            <a:pPr marL="0" indent="0">
              <a:buNone/>
            </a:pPr>
            <a:r>
              <a:rPr lang="en-US" sz="1000" err="1">
                <a:cs typeface="Calibri"/>
              </a:rPr>
              <a:t>Allt</a:t>
            </a:r>
            <a:r>
              <a:rPr lang="en-US" sz="1000">
                <a:cs typeface="Calibri"/>
              </a:rPr>
              <a:t> </a:t>
            </a:r>
            <a:r>
              <a:rPr lang="en-US" sz="1000" err="1">
                <a:cs typeface="Calibri"/>
              </a:rPr>
              <a:t>från</a:t>
            </a:r>
            <a:r>
              <a:rPr lang="en-US" sz="1000">
                <a:cs typeface="Calibri"/>
              </a:rPr>
              <a:t> </a:t>
            </a:r>
            <a:r>
              <a:rPr lang="en-US" sz="1000" err="1">
                <a:cs typeface="Calibri"/>
              </a:rPr>
              <a:t>traditionella</a:t>
            </a:r>
            <a:r>
              <a:rPr lang="en-US" sz="1000">
                <a:cs typeface="Calibri"/>
              </a:rPr>
              <a:t> </a:t>
            </a:r>
            <a:r>
              <a:rPr lang="en-US" sz="1000" err="1">
                <a:cs typeface="Calibri"/>
              </a:rPr>
              <a:t>kryssningar</a:t>
            </a:r>
            <a:r>
              <a:rPr lang="en-US" sz="1000">
                <a:cs typeface="Calibri"/>
              </a:rPr>
              <a:t>, </a:t>
            </a:r>
            <a:r>
              <a:rPr lang="en-US" sz="1000" err="1">
                <a:cs typeface="Calibri"/>
              </a:rPr>
              <a:t>resortfartyg</a:t>
            </a:r>
            <a:r>
              <a:rPr lang="en-US" sz="1000">
                <a:cs typeface="Calibri"/>
              </a:rPr>
              <a:t>, </a:t>
            </a:r>
            <a:r>
              <a:rPr lang="en-US" sz="1000" err="1">
                <a:cs typeface="Calibri"/>
              </a:rPr>
              <a:t>klubbfartyg</a:t>
            </a:r>
            <a:r>
              <a:rPr lang="en-US" sz="1000">
                <a:cs typeface="Calibri"/>
              </a:rPr>
              <a:t> </a:t>
            </a:r>
            <a:r>
              <a:rPr lang="en-US" sz="1000" err="1">
                <a:cs typeface="Calibri"/>
              </a:rPr>
              <a:t>eller</a:t>
            </a:r>
            <a:r>
              <a:rPr lang="en-US" sz="1000">
                <a:cs typeface="Calibri"/>
              </a:rPr>
              <a:t> </a:t>
            </a:r>
            <a:r>
              <a:rPr lang="en-US" sz="1000" err="1">
                <a:cs typeface="Calibri"/>
              </a:rPr>
              <a:t>lyxfartyg</a:t>
            </a:r>
            <a:r>
              <a:rPr lang="en-US" sz="1000">
                <a:cs typeface="Calibri"/>
              </a:rPr>
              <a:t>. </a:t>
            </a:r>
          </a:p>
          <a:p>
            <a:pPr marL="171450" indent="-171450"/>
            <a:r>
              <a:rPr lang="en-US" sz="1000" b="1" err="1">
                <a:cs typeface="Calibri"/>
              </a:rPr>
              <a:t>Åretrunt</a:t>
            </a:r>
            <a:r>
              <a:rPr lang="en-US" sz="1000" b="1">
                <a:cs typeface="Calibri"/>
              </a:rPr>
              <a:t>- destination</a:t>
            </a:r>
          </a:p>
          <a:p>
            <a:pPr marL="0" indent="0">
              <a:buNone/>
            </a:pPr>
            <a:r>
              <a:rPr lang="en-US" sz="1000" err="1">
                <a:cs typeface="Calibri"/>
              </a:rPr>
              <a:t>Regelbundna</a:t>
            </a:r>
            <a:r>
              <a:rPr lang="en-US" sz="1000">
                <a:cs typeface="Calibri"/>
              </a:rPr>
              <a:t> </a:t>
            </a:r>
            <a:r>
              <a:rPr lang="en-US" sz="1000" err="1">
                <a:cs typeface="Calibri"/>
              </a:rPr>
              <a:t>besök</a:t>
            </a:r>
            <a:r>
              <a:rPr lang="en-US" sz="1000">
                <a:cs typeface="Calibri"/>
              </a:rPr>
              <a:t> till </a:t>
            </a:r>
            <a:r>
              <a:rPr lang="en-US" sz="1000" err="1">
                <a:cs typeface="Calibri"/>
              </a:rPr>
              <a:t>hamnen</a:t>
            </a:r>
            <a:r>
              <a:rPr lang="en-US" sz="1000">
                <a:cs typeface="Calibri"/>
              </a:rPr>
              <a:t> </a:t>
            </a:r>
            <a:r>
              <a:rPr lang="en-US" sz="1000" err="1">
                <a:cs typeface="Calibri"/>
              </a:rPr>
              <a:t>även</a:t>
            </a:r>
            <a:r>
              <a:rPr lang="en-US" sz="1000">
                <a:cs typeface="Calibri"/>
              </a:rPr>
              <a:t> under </a:t>
            </a:r>
            <a:r>
              <a:rPr lang="en-US" sz="1000" err="1">
                <a:cs typeface="Calibri"/>
              </a:rPr>
              <a:t>vintertid</a:t>
            </a:r>
            <a:r>
              <a:rPr lang="en-US" sz="1000">
                <a:cs typeface="Calibri"/>
              </a:rPr>
              <a:t> </a:t>
            </a:r>
            <a:r>
              <a:rPr lang="en-US" sz="1000" err="1">
                <a:cs typeface="Calibri"/>
              </a:rPr>
              <a:t>då</a:t>
            </a:r>
            <a:r>
              <a:rPr lang="en-US" sz="1000">
                <a:cs typeface="Calibri"/>
              </a:rPr>
              <a:t> de </a:t>
            </a:r>
            <a:r>
              <a:rPr lang="en-US" sz="1000" err="1">
                <a:cs typeface="Calibri"/>
              </a:rPr>
              <a:t>har</a:t>
            </a:r>
            <a:r>
              <a:rPr lang="en-US" sz="1000">
                <a:cs typeface="Calibri"/>
              </a:rPr>
              <a:t> </a:t>
            </a:r>
            <a:r>
              <a:rPr lang="en-US" sz="1000" err="1">
                <a:cs typeface="Calibri"/>
              </a:rPr>
              <a:t>populära</a:t>
            </a:r>
            <a:r>
              <a:rPr lang="en-US" sz="1000">
                <a:cs typeface="Calibri"/>
              </a:rPr>
              <a:t> </a:t>
            </a:r>
            <a:r>
              <a:rPr lang="en-US" sz="1000" err="1">
                <a:cs typeface="Calibri"/>
              </a:rPr>
              <a:t>julmarknader</a:t>
            </a:r>
            <a:r>
              <a:rPr lang="en-US" sz="1000">
                <a:cs typeface="Calibri"/>
              </a:rPr>
              <a:t> </a:t>
            </a:r>
            <a:r>
              <a:rPr lang="en-US" sz="1000" err="1">
                <a:cs typeface="Calibri"/>
              </a:rPr>
              <a:t>då</a:t>
            </a:r>
            <a:r>
              <a:rPr lang="en-US" sz="1000">
                <a:cs typeface="Calibri"/>
              </a:rPr>
              <a:t>. </a:t>
            </a:r>
          </a:p>
          <a:p>
            <a:pPr marL="171450" indent="-171450"/>
            <a:r>
              <a:rPr lang="en-US" sz="1000" b="1" err="1">
                <a:cs typeface="Calibri"/>
              </a:rPr>
              <a:t>Flodkryssning</a:t>
            </a:r>
            <a:endParaRPr lang="en-US" sz="1000" b="1">
              <a:cs typeface="Calibri"/>
            </a:endParaRPr>
          </a:p>
          <a:p>
            <a:pPr marL="0" indent="0">
              <a:buNone/>
            </a:pPr>
            <a:r>
              <a:rPr lang="en-US" sz="1000" err="1">
                <a:cs typeface="Calibri"/>
              </a:rPr>
              <a:t>Erbjuds</a:t>
            </a:r>
            <a:r>
              <a:rPr lang="en-US" sz="1000">
                <a:cs typeface="Calibri"/>
              </a:rPr>
              <a:t> </a:t>
            </a:r>
            <a:r>
              <a:rPr lang="en-US" sz="1000" err="1">
                <a:cs typeface="Calibri"/>
              </a:rPr>
              <a:t>flodkryssningar</a:t>
            </a:r>
            <a:r>
              <a:rPr lang="en-US" sz="1000">
                <a:cs typeface="Calibri"/>
              </a:rPr>
              <a:t> </a:t>
            </a:r>
            <a:r>
              <a:rPr lang="en-US" sz="1000" err="1">
                <a:cs typeface="Calibri"/>
              </a:rPr>
              <a:t>från</a:t>
            </a:r>
            <a:r>
              <a:rPr lang="en-US" sz="1000">
                <a:cs typeface="Calibri"/>
              </a:rPr>
              <a:t> Hamburg - </a:t>
            </a:r>
            <a:r>
              <a:rPr lang="en-US" sz="1000" err="1">
                <a:cs typeface="Calibri"/>
              </a:rPr>
              <a:t>längst</a:t>
            </a:r>
            <a:r>
              <a:rPr lang="en-US" sz="1000">
                <a:cs typeface="Calibri"/>
              </a:rPr>
              <a:t> Elbe </a:t>
            </a:r>
            <a:r>
              <a:rPr lang="en-US" sz="1000" err="1">
                <a:cs typeface="Calibri"/>
              </a:rPr>
              <a:t>och</a:t>
            </a:r>
            <a:r>
              <a:rPr lang="en-US" sz="1000">
                <a:cs typeface="Calibri"/>
              </a:rPr>
              <a:t> </a:t>
            </a:r>
            <a:r>
              <a:rPr lang="en-US" sz="1000" err="1">
                <a:cs typeface="Calibri"/>
              </a:rPr>
              <a:t>långt</a:t>
            </a:r>
            <a:r>
              <a:rPr lang="en-US" sz="1000">
                <a:cs typeface="Calibri"/>
              </a:rPr>
              <a:t> in I </a:t>
            </a:r>
            <a:r>
              <a:rPr lang="en-US" sz="1000" err="1">
                <a:cs typeface="Calibri"/>
              </a:rPr>
              <a:t>landet</a:t>
            </a:r>
            <a:r>
              <a:rPr lang="en-US" sz="1000">
                <a:cs typeface="Calibri"/>
              </a:rPr>
              <a:t>. </a:t>
            </a:r>
          </a:p>
          <a:p>
            <a:pPr marL="171450" indent="-171450"/>
            <a:r>
              <a:rPr lang="en-US" sz="1000" b="1" err="1">
                <a:cs typeface="Calibri"/>
              </a:rPr>
              <a:t>Grön</a:t>
            </a:r>
            <a:r>
              <a:rPr lang="en-US" sz="1000" b="1">
                <a:cs typeface="Calibri"/>
              </a:rPr>
              <a:t> </a:t>
            </a:r>
            <a:r>
              <a:rPr lang="en-US" sz="1000" b="1" err="1">
                <a:cs typeface="Calibri"/>
              </a:rPr>
              <a:t>Hamn</a:t>
            </a:r>
            <a:endParaRPr lang="en-US" sz="1000" b="1">
              <a:cs typeface="Calibri"/>
            </a:endParaRPr>
          </a:p>
          <a:p>
            <a:pPr marL="0" indent="0">
              <a:buNone/>
            </a:pPr>
            <a:r>
              <a:rPr lang="en-US" sz="1000" err="1">
                <a:cs typeface="Calibri"/>
              </a:rPr>
              <a:t>En</a:t>
            </a:r>
            <a:r>
              <a:rPr lang="en-US" sz="1000">
                <a:cs typeface="Calibri"/>
              </a:rPr>
              <a:t> av </a:t>
            </a:r>
            <a:r>
              <a:rPr lang="en-US" sz="1000" err="1">
                <a:cs typeface="Calibri"/>
              </a:rPr>
              <a:t>få</a:t>
            </a:r>
            <a:r>
              <a:rPr lang="en-US" sz="1000">
                <a:cs typeface="Calibri"/>
              </a:rPr>
              <a:t> I </a:t>
            </a:r>
            <a:r>
              <a:rPr lang="en-US" sz="1000" err="1">
                <a:cs typeface="Calibri"/>
              </a:rPr>
              <a:t>världen</a:t>
            </a:r>
            <a:r>
              <a:rPr lang="en-US" sz="1000">
                <a:cs typeface="Calibri"/>
              </a:rPr>
              <a:t> </a:t>
            </a:r>
            <a:r>
              <a:rPr lang="en-US" sz="1000" err="1">
                <a:cs typeface="Calibri"/>
              </a:rPr>
              <a:t>som</a:t>
            </a:r>
            <a:r>
              <a:rPr lang="en-US" sz="1000">
                <a:cs typeface="Calibri"/>
              </a:rPr>
              <a:t> </a:t>
            </a:r>
            <a:r>
              <a:rPr lang="en-US" sz="1000" err="1">
                <a:cs typeface="Calibri"/>
              </a:rPr>
              <a:t>erbjuder</a:t>
            </a:r>
            <a:r>
              <a:rPr lang="en-US" sz="1000">
                <a:cs typeface="Calibri"/>
              </a:rPr>
              <a:t> </a:t>
            </a:r>
            <a:r>
              <a:rPr lang="en-US" sz="1000" err="1">
                <a:cs typeface="Calibri"/>
              </a:rPr>
              <a:t>rederier</a:t>
            </a:r>
            <a:r>
              <a:rPr lang="en-US" sz="1000">
                <a:cs typeface="Calibri"/>
              </a:rPr>
              <a:t> </a:t>
            </a:r>
            <a:r>
              <a:rPr lang="en-US" sz="1000" err="1">
                <a:cs typeface="Calibri"/>
              </a:rPr>
              <a:t>möjligheten</a:t>
            </a:r>
            <a:r>
              <a:rPr lang="en-US" sz="1000">
                <a:cs typeface="Calibri"/>
              </a:rPr>
              <a:t> </a:t>
            </a:r>
            <a:r>
              <a:rPr lang="en-US" sz="1000" err="1">
                <a:cs typeface="Calibri"/>
              </a:rPr>
              <a:t>att</a:t>
            </a:r>
            <a:r>
              <a:rPr lang="en-US" sz="1000">
                <a:cs typeface="Calibri"/>
              </a:rPr>
              <a:t> </a:t>
            </a:r>
            <a:r>
              <a:rPr lang="en-US" sz="1000" err="1">
                <a:cs typeface="Calibri"/>
              </a:rPr>
              <a:t>använda</a:t>
            </a:r>
            <a:r>
              <a:rPr lang="en-US" sz="1000">
                <a:cs typeface="Calibri"/>
              </a:rPr>
              <a:t> </a:t>
            </a:r>
            <a:r>
              <a:rPr lang="en-US" sz="1000" err="1">
                <a:cs typeface="Calibri"/>
              </a:rPr>
              <a:t>alternativa</a:t>
            </a:r>
            <a:r>
              <a:rPr lang="en-US" sz="1000">
                <a:cs typeface="Calibri"/>
              </a:rPr>
              <a:t> </a:t>
            </a:r>
            <a:r>
              <a:rPr lang="en-US" sz="1000" err="1">
                <a:cs typeface="Calibri"/>
              </a:rPr>
              <a:t>strömförsörjningssystem</a:t>
            </a:r>
            <a:r>
              <a:rPr lang="en-US" sz="1000">
                <a:cs typeface="Calibri"/>
              </a:rPr>
              <a:t>, </a:t>
            </a:r>
            <a:r>
              <a:rPr lang="en-US" sz="1000" err="1">
                <a:cs typeface="Calibri"/>
              </a:rPr>
              <a:t>antingen</a:t>
            </a:r>
            <a:r>
              <a:rPr lang="en-US" sz="1000">
                <a:cs typeface="Calibri"/>
              </a:rPr>
              <a:t> </a:t>
            </a:r>
            <a:r>
              <a:rPr lang="en-US" sz="1000" err="1">
                <a:cs typeface="Calibri"/>
              </a:rPr>
              <a:t>från</a:t>
            </a:r>
            <a:r>
              <a:rPr lang="en-US" sz="1000">
                <a:cs typeface="Calibri"/>
              </a:rPr>
              <a:t> </a:t>
            </a:r>
            <a:r>
              <a:rPr lang="en-US" sz="1000" err="1">
                <a:cs typeface="Calibri"/>
              </a:rPr>
              <a:t>tankbilar</a:t>
            </a:r>
            <a:r>
              <a:rPr lang="en-US" sz="1000">
                <a:cs typeface="Calibri"/>
              </a:rPr>
              <a:t> </a:t>
            </a:r>
            <a:r>
              <a:rPr lang="en-US" sz="1000" err="1">
                <a:cs typeface="Calibri"/>
              </a:rPr>
              <a:t>eller</a:t>
            </a:r>
            <a:r>
              <a:rPr lang="en-US" sz="1000">
                <a:cs typeface="Calibri"/>
              </a:rPr>
              <a:t> </a:t>
            </a:r>
            <a:r>
              <a:rPr lang="en-US" sz="1000" err="1">
                <a:cs typeface="Calibri"/>
              </a:rPr>
              <a:t>kraftpåmar</a:t>
            </a:r>
            <a:r>
              <a:rPr lang="en-US" sz="1000">
                <a:cs typeface="Calibri"/>
              </a:rPr>
              <a:t>. </a:t>
            </a:r>
            <a:r>
              <a:rPr lang="en-US" sz="1000" err="1">
                <a:cs typeface="Calibri"/>
              </a:rPr>
              <a:t>Alla</a:t>
            </a:r>
            <a:r>
              <a:rPr lang="en-US" sz="1000">
                <a:cs typeface="Calibri"/>
              </a:rPr>
              <a:t> </a:t>
            </a:r>
            <a:r>
              <a:rPr lang="en-US" sz="1000" err="1">
                <a:cs typeface="Calibri"/>
              </a:rPr>
              <a:t>tre</a:t>
            </a:r>
            <a:r>
              <a:rPr lang="en-US" sz="1000">
                <a:cs typeface="Calibri"/>
              </a:rPr>
              <a:t> </a:t>
            </a:r>
            <a:r>
              <a:rPr lang="en-US" sz="1000" err="1">
                <a:cs typeface="Calibri"/>
              </a:rPr>
              <a:t>terminaler</a:t>
            </a:r>
            <a:r>
              <a:rPr lang="en-US" sz="1000">
                <a:cs typeface="Calibri"/>
              </a:rPr>
              <a:t> </a:t>
            </a:r>
            <a:r>
              <a:rPr lang="en-US" sz="1000" err="1">
                <a:cs typeface="Calibri"/>
              </a:rPr>
              <a:t>erbjuder</a:t>
            </a:r>
            <a:r>
              <a:rPr lang="en-US" sz="1000">
                <a:cs typeface="Calibri"/>
              </a:rPr>
              <a:t> </a:t>
            </a:r>
            <a:r>
              <a:rPr lang="en-US" sz="1000" err="1">
                <a:cs typeface="Calibri"/>
              </a:rPr>
              <a:t>flytande</a:t>
            </a:r>
            <a:r>
              <a:rPr lang="en-US" sz="1000">
                <a:cs typeface="Calibri"/>
              </a:rPr>
              <a:t> </a:t>
            </a:r>
            <a:r>
              <a:rPr lang="en-US" sz="1000" err="1">
                <a:cs typeface="Calibri"/>
              </a:rPr>
              <a:t>naturgas</a:t>
            </a:r>
            <a:r>
              <a:rPr lang="en-US" sz="1000">
                <a:cs typeface="Calibri"/>
              </a:rPr>
              <a:t>. </a:t>
            </a:r>
          </a:p>
        </p:txBody>
      </p:sp>
    </p:spTree>
    <p:extLst>
      <p:ext uri="{BB962C8B-B14F-4D97-AF65-F5344CB8AC3E}">
        <p14:creationId xmlns:p14="http://schemas.microsoft.com/office/powerpoint/2010/main" val="638953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25692EF-BB96-836F-8850-9C999B6D51A8}"/>
              </a:ext>
            </a:extLst>
          </p:cNvPr>
          <p:cNvPicPr>
            <a:picLocks noGrp="1" noChangeAspect="1"/>
          </p:cNvPicPr>
          <p:nvPr>
            <p:ph idx="1"/>
          </p:nvPr>
        </p:nvPicPr>
        <p:blipFill>
          <a:blip r:embed="rId2"/>
          <a:stretch>
            <a:fillRect/>
          </a:stretch>
        </p:blipFill>
        <p:spPr>
          <a:xfrm>
            <a:off x="-107414" y="1309709"/>
            <a:ext cx="12296659" cy="3804086"/>
          </a:xfrm>
        </p:spPr>
      </p:pic>
    </p:spTree>
    <p:extLst>
      <p:ext uri="{BB962C8B-B14F-4D97-AF65-F5344CB8AC3E}">
        <p14:creationId xmlns:p14="http://schemas.microsoft.com/office/powerpoint/2010/main" val="3049139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BBB7C-5F57-D93F-9166-F72D67480986}"/>
              </a:ext>
            </a:extLst>
          </p:cNvPr>
          <p:cNvSpPr>
            <a:spLocks noGrp="1"/>
          </p:cNvSpPr>
          <p:nvPr>
            <p:ph type="title"/>
          </p:nvPr>
        </p:nvSpPr>
        <p:spPr>
          <a:xfrm>
            <a:off x="640080" y="325369"/>
            <a:ext cx="4368602" cy="1956841"/>
          </a:xfrm>
        </p:spPr>
        <p:txBody>
          <a:bodyPr anchor="b">
            <a:normAutofit/>
          </a:bodyPr>
          <a:lstStyle/>
          <a:p>
            <a:r>
              <a:rPr lang="en-US" sz="5400">
                <a:cs typeface="Calibri Light"/>
              </a:rPr>
              <a:t>Operations &amp; Capacity</a:t>
            </a:r>
            <a:endParaRPr lang="en-US" sz="5400"/>
          </a:p>
        </p:txBody>
      </p:sp>
      <p:sp>
        <p:nvSpPr>
          <p:cNvPr id="3" name="Content Placeholder 2">
            <a:extLst>
              <a:ext uri="{FF2B5EF4-FFF2-40B4-BE49-F238E27FC236}">
                <a16:creationId xmlns:a16="http://schemas.microsoft.com/office/drawing/2014/main" id="{7725BC29-ED10-B63F-A307-19A133806A19}"/>
              </a:ext>
            </a:extLst>
          </p:cNvPr>
          <p:cNvSpPr>
            <a:spLocks noGrp="1"/>
          </p:cNvSpPr>
          <p:nvPr>
            <p:ph idx="1"/>
          </p:nvPr>
        </p:nvSpPr>
        <p:spPr>
          <a:xfrm>
            <a:off x="640080" y="2872899"/>
            <a:ext cx="4243589" cy="3320668"/>
          </a:xfrm>
        </p:spPr>
        <p:txBody>
          <a:bodyPr vert="horz" lIns="91440" tIns="45720" rIns="91440" bIns="45720" rtlCol="0" anchor="t">
            <a:normAutofit/>
          </a:bodyPr>
          <a:lstStyle/>
          <a:p>
            <a:r>
              <a:rPr lang="en-US" sz="2200">
                <a:cs typeface="Calibri"/>
              </a:rPr>
              <a:t>Cargo</a:t>
            </a:r>
          </a:p>
          <a:p>
            <a:r>
              <a:rPr lang="en-US" sz="2200">
                <a:cs typeface="Calibri"/>
              </a:rPr>
              <a:t>Bulk</a:t>
            </a:r>
          </a:p>
          <a:p>
            <a:r>
              <a:rPr lang="en-US" sz="2200">
                <a:cs typeface="Calibri"/>
              </a:rPr>
              <a:t>Container</a:t>
            </a:r>
            <a:endParaRPr lang="en-US" sz="2200"/>
          </a:p>
          <a:p>
            <a:r>
              <a:rPr lang="en-US" sz="2200">
                <a:cs typeface="Calibri"/>
              </a:rPr>
              <a:t>Vessel calls</a:t>
            </a:r>
          </a:p>
          <a:p>
            <a:r>
              <a:rPr lang="en-US" sz="2200">
                <a:cs typeface="Calibri"/>
              </a:rPr>
              <a:t>Ship</a:t>
            </a:r>
            <a:endParaRPr lang="en-US"/>
          </a:p>
          <a:p>
            <a:pPr marL="0" indent="0">
              <a:buNone/>
            </a:pPr>
            <a:endParaRPr lang="en-US" sz="2200">
              <a:cs typeface="Calibri"/>
            </a:endParaRPr>
          </a:p>
          <a:p>
            <a:endParaRPr lang="en-US" sz="2200">
              <a:cs typeface="Calibri"/>
            </a:endParaRPr>
          </a:p>
          <a:p>
            <a:endParaRPr lang="en-US" sz="2200">
              <a:cs typeface="Calibri"/>
            </a:endParaRPr>
          </a:p>
        </p:txBody>
      </p:sp>
      <p:pic>
        <p:nvPicPr>
          <p:cNvPr id="1026" name="Picture 2">
            <a:extLst>
              <a:ext uri="{FF2B5EF4-FFF2-40B4-BE49-F238E27FC236}">
                <a16:creationId xmlns:a16="http://schemas.microsoft.com/office/drawing/2014/main" id="{01FFB4EE-112A-656E-608F-DDEDEA0550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16" r="16157"/>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562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7A4ADB-4594-2BE4-8F8D-8D234224D0D6}"/>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solidFill>
                  <a:schemeClr val="tx1"/>
                </a:solidFill>
                <a:latin typeface="+mj-lt"/>
                <a:ea typeface="+mj-ea"/>
                <a:cs typeface="+mj-cs"/>
              </a:rPr>
              <a:t>Seaborn Cargo Handling</a:t>
            </a:r>
          </a:p>
        </p:txBody>
      </p:sp>
      <p:pic>
        <p:nvPicPr>
          <p:cNvPr id="3" name="Picture 2" descr="A chart of different types of cargo ships&#10;&#10;Description automatically generated">
            <a:extLst>
              <a:ext uri="{FF2B5EF4-FFF2-40B4-BE49-F238E27FC236}">
                <a16:creationId xmlns:a16="http://schemas.microsoft.com/office/drawing/2014/main" id="{E6232AC1-D530-3530-31C2-107AC18B6303}"/>
              </a:ext>
            </a:extLst>
          </p:cNvPr>
          <p:cNvPicPr>
            <a:picLocks noChangeAspect="1"/>
          </p:cNvPicPr>
          <p:nvPr/>
        </p:nvPicPr>
        <p:blipFill rotWithShape="1">
          <a:blip r:embed="rId3"/>
          <a:srcRect r="17580" b="-2"/>
          <a:stretch/>
        </p:blipFill>
        <p:spPr>
          <a:xfrm>
            <a:off x="6093458" y="2166033"/>
            <a:ext cx="5803323" cy="3890357"/>
          </a:xfrm>
          <a:prstGeom prst="rect">
            <a:avLst/>
          </a:prstGeom>
        </p:spPr>
      </p:pic>
      <p:pic>
        <p:nvPicPr>
          <p:cNvPr id="5" name="Content Placeholder 4" descr="A screenshot of a graph&#10;&#10;Description automatically generated">
            <a:extLst>
              <a:ext uri="{FF2B5EF4-FFF2-40B4-BE49-F238E27FC236}">
                <a16:creationId xmlns:a16="http://schemas.microsoft.com/office/drawing/2014/main" id="{24851BF1-455B-2CBC-4279-7493E888DBD8}"/>
              </a:ext>
            </a:extLst>
          </p:cNvPr>
          <p:cNvPicPr>
            <a:picLocks noGrp="1" noChangeAspect="1"/>
          </p:cNvPicPr>
          <p:nvPr>
            <p:ph idx="1"/>
          </p:nvPr>
        </p:nvPicPr>
        <p:blipFill rotWithShape="1">
          <a:blip r:embed="rId4"/>
          <a:srcRect l="6128" r="7724" b="-2"/>
          <a:stretch/>
        </p:blipFill>
        <p:spPr>
          <a:xfrm>
            <a:off x="295217" y="2166033"/>
            <a:ext cx="5803323" cy="3890357"/>
          </a:xfrm>
          <a:prstGeom prst="rect">
            <a:avLst/>
          </a:prstGeom>
          <a:noFill/>
        </p:spPr>
      </p:pic>
    </p:spTree>
    <p:extLst>
      <p:ext uri="{BB962C8B-B14F-4D97-AF65-F5344CB8AC3E}">
        <p14:creationId xmlns:p14="http://schemas.microsoft.com/office/powerpoint/2010/main" val="1049883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3CBEF12-C9B8-466E-A7FE-B00B9ADF4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643B49F5-59FA-CA29-F870-A89CCB9462BE}"/>
              </a:ext>
            </a:extLst>
          </p:cNvPr>
          <p:cNvSpPr>
            <a:spLocks noGrp="1"/>
          </p:cNvSpPr>
          <p:nvPr/>
        </p:nvSpPr>
        <p:spPr>
          <a:xfrm>
            <a:off x="838199" y="370319"/>
            <a:ext cx="4164401" cy="18518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endParaRPr lang="en-US" sz="4000" kern="1200">
              <a:latin typeface="+mj-lt"/>
              <a:cs typeface="Calibri Light"/>
            </a:endParaRPr>
          </a:p>
        </p:txBody>
      </p:sp>
      <p:sp>
        <p:nvSpPr>
          <p:cNvPr id="9" name="Content Placeholder 8">
            <a:extLst>
              <a:ext uri="{FF2B5EF4-FFF2-40B4-BE49-F238E27FC236}">
                <a16:creationId xmlns:a16="http://schemas.microsoft.com/office/drawing/2014/main" id="{8305531C-538C-9D32-4449-6A9583B6DAC7}"/>
              </a:ext>
            </a:extLst>
          </p:cNvPr>
          <p:cNvSpPr>
            <a:spLocks noGrp="1"/>
          </p:cNvSpPr>
          <p:nvPr>
            <p:ph idx="1"/>
          </p:nvPr>
        </p:nvSpPr>
        <p:spPr>
          <a:xfrm>
            <a:off x="5188941" y="370319"/>
            <a:ext cx="6298971" cy="1851885"/>
          </a:xfrm>
        </p:spPr>
        <p:txBody>
          <a:bodyPr vert="horz" lIns="91440" tIns="45720" rIns="91440" bIns="45720" rtlCol="0" anchor="ctr">
            <a:normAutofit/>
          </a:bodyPr>
          <a:lstStyle/>
          <a:p>
            <a:pPr algn="ctr">
              <a:buNone/>
            </a:pPr>
            <a:r>
              <a:rPr lang="en-US" sz="4000">
                <a:latin typeface="Calibri Light"/>
                <a:cs typeface="Calibri Light"/>
              </a:rPr>
              <a:t>Bulk Cargo Handling</a:t>
            </a:r>
            <a:endParaRPr lang="en-US"/>
          </a:p>
        </p:txBody>
      </p:sp>
      <p:pic>
        <p:nvPicPr>
          <p:cNvPr id="5" name="Content Placeholder 4">
            <a:extLst>
              <a:ext uri="{FF2B5EF4-FFF2-40B4-BE49-F238E27FC236}">
                <a16:creationId xmlns:a16="http://schemas.microsoft.com/office/drawing/2014/main" id="{C1A12C60-E1D8-96DB-3C0A-B49583A91EAC}"/>
              </a:ext>
            </a:extLst>
          </p:cNvPr>
          <p:cNvPicPr>
            <a:picLocks noChangeAspect="1"/>
          </p:cNvPicPr>
          <p:nvPr/>
        </p:nvPicPr>
        <p:blipFill rotWithShape="1">
          <a:blip r:embed="rId3"/>
          <a:srcRect l="-5347" r="-198"/>
          <a:stretch/>
        </p:blipFill>
        <p:spPr>
          <a:xfrm>
            <a:off x="-44753" y="2283469"/>
            <a:ext cx="5607432" cy="3917092"/>
          </a:xfrm>
          <a:prstGeom prst="rect">
            <a:avLst/>
          </a:prstGeom>
          <a:noFill/>
        </p:spPr>
      </p:pic>
      <p:pic>
        <p:nvPicPr>
          <p:cNvPr id="2" name="Picture 1">
            <a:extLst>
              <a:ext uri="{FF2B5EF4-FFF2-40B4-BE49-F238E27FC236}">
                <a16:creationId xmlns:a16="http://schemas.microsoft.com/office/drawing/2014/main" id="{1FDBE106-C933-B0F5-BDDE-57A5BC921F76}"/>
              </a:ext>
            </a:extLst>
          </p:cNvPr>
          <p:cNvPicPr>
            <a:picLocks noChangeAspect="1"/>
          </p:cNvPicPr>
          <p:nvPr/>
        </p:nvPicPr>
        <p:blipFill rotWithShape="1">
          <a:blip r:embed="rId4"/>
          <a:srcRect l="-632" r="-211"/>
          <a:stretch/>
        </p:blipFill>
        <p:spPr>
          <a:xfrm>
            <a:off x="5914654" y="2271373"/>
            <a:ext cx="5802640" cy="3917286"/>
          </a:xfrm>
          <a:prstGeom prst="rect">
            <a:avLst/>
          </a:prstGeom>
        </p:spPr>
      </p:pic>
      <p:sp>
        <p:nvSpPr>
          <p:cNvPr id="8" name="Content Placeholder 8">
            <a:extLst>
              <a:ext uri="{FF2B5EF4-FFF2-40B4-BE49-F238E27FC236}">
                <a16:creationId xmlns:a16="http://schemas.microsoft.com/office/drawing/2014/main" id="{75D7F67E-6B44-E4E6-68DB-539AD5E03E7A}"/>
              </a:ext>
            </a:extLst>
          </p:cNvPr>
          <p:cNvSpPr txBox="1">
            <a:spLocks/>
          </p:cNvSpPr>
          <p:nvPr/>
        </p:nvSpPr>
        <p:spPr>
          <a:xfrm>
            <a:off x="-198278" y="438052"/>
            <a:ext cx="6298971" cy="185188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US" sz="4000">
                <a:latin typeface="Calibri Light"/>
                <a:cs typeface="Calibri Light"/>
              </a:rPr>
              <a:t>General Cargo Handling</a:t>
            </a:r>
            <a:endParaRPr lang="en-US"/>
          </a:p>
        </p:txBody>
      </p:sp>
    </p:spTree>
    <p:extLst>
      <p:ext uri="{BB962C8B-B14F-4D97-AF65-F5344CB8AC3E}">
        <p14:creationId xmlns:p14="http://schemas.microsoft.com/office/powerpoint/2010/main" val="1327670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51251-D2A4-4036-EB96-87A6B026C75F}"/>
              </a:ext>
            </a:extLst>
          </p:cNvPr>
          <p:cNvSpPr>
            <a:spLocks noGrp="1"/>
          </p:cNvSpPr>
          <p:nvPr>
            <p:ph type="title"/>
          </p:nvPr>
        </p:nvSpPr>
        <p:spPr/>
        <p:txBody>
          <a:bodyPr/>
          <a:lstStyle/>
          <a:p>
            <a:r>
              <a:rPr lang="en-US">
                <a:cs typeface="Calibri Light"/>
              </a:rPr>
              <a:t>Container Handling</a:t>
            </a:r>
            <a:endParaRPr lang="en-US"/>
          </a:p>
        </p:txBody>
      </p:sp>
      <p:pic>
        <p:nvPicPr>
          <p:cNvPr id="5" name="Content Placeholder 4" descr="A screenshot of a screen&#10;&#10;Description automatically generated">
            <a:extLst>
              <a:ext uri="{FF2B5EF4-FFF2-40B4-BE49-F238E27FC236}">
                <a16:creationId xmlns:a16="http://schemas.microsoft.com/office/drawing/2014/main" id="{CAF6662A-7EA0-778A-89A8-1C7EDBA6FFF0}"/>
              </a:ext>
            </a:extLst>
          </p:cNvPr>
          <p:cNvPicPr>
            <a:picLocks noGrp="1" noChangeAspect="1"/>
          </p:cNvPicPr>
          <p:nvPr>
            <p:ph idx="1"/>
          </p:nvPr>
        </p:nvPicPr>
        <p:blipFill>
          <a:blip r:embed="rId3"/>
          <a:stretch>
            <a:fillRect/>
          </a:stretch>
        </p:blipFill>
        <p:spPr>
          <a:xfrm>
            <a:off x="2465975" y="1825625"/>
            <a:ext cx="7260049" cy="4351338"/>
          </a:xfrm>
        </p:spPr>
      </p:pic>
    </p:spTree>
    <p:extLst>
      <p:ext uri="{BB962C8B-B14F-4D97-AF65-F5344CB8AC3E}">
        <p14:creationId xmlns:p14="http://schemas.microsoft.com/office/powerpoint/2010/main" val="452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A8ED5D-E05E-B1B4-46AD-1F6F96A7D173}"/>
              </a:ext>
            </a:extLst>
          </p:cNvPr>
          <p:cNvSpPr>
            <a:spLocks noGrp="1"/>
          </p:cNvSpPr>
          <p:nvPr>
            <p:ph type="title"/>
          </p:nvPr>
        </p:nvSpPr>
        <p:spPr>
          <a:xfrm>
            <a:off x="838198" y="547815"/>
            <a:ext cx="5167185" cy="1680519"/>
          </a:xfrm>
        </p:spPr>
        <p:txBody>
          <a:bodyPr vert="horz" lIns="91440" tIns="45720" rIns="91440" bIns="45720" rtlCol="0" anchor="ctr">
            <a:normAutofit/>
          </a:bodyPr>
          <a:lstStyle/>
          <a:p>
            <a:r>
              <a:rPr lang="en-US" sz="4000"/>
              <a:t>Container Handling by Trade Areas</a:t>
            </a:r>
          </a:p>
        </p:txBody>
      </p:sp>
      <p:sp>
        <p:nvSpPr>
          <p:cNvPr id="5" name="Title 1">
            <a:extLst>
              <a:ext uri="{FF2B5EF4-FFF2-40B4-BE49-F238E27FC236}">
                <a16:creationId xmlns:a16="http://schemas.microsoft.com/office/drawing/2014/main" id="{01B1A272-BAC9-CE91-D28E-A66DDE60F694}"/>
              </a:ext>
            </a:extLst>
          </p:cNvPr>
          <p:cNvSpPr>
            <a:spLocks noGrp="1"/>
          </p:cNvSpPr>
          <p:nvPr/>
        </p:nvSpPr>
        <p:spPr>
          <a:xfrm>
            <a:off x="6186619" y="547815"/>
            <a:ext cx="5178960" cy="168051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000">
                <a:latin typeface="+mn-lt"/>
                <a:ea typeface="+mn-ea"/>
                <a:cs typeface="+mn-cs"/>
              </a:rPr>
              <a:t>Top 10 Trading Partners in Seaborn Container </a:t>
            </a:r>
            <a:endParaRPr lang="en-US">
              <a:ea typeface="+mn-ea"/>
              <a:cs typeface="Calibri Light" panose="020F0302020204030204"/>
            </a:endParaRPr>
          </a:p>
        </p:txBody>
      </p:sp>
      <p:pic>
        <p:nvPicPr>
          <p:cNvPr id="3" name="Picture 2" descr="A graph with red bars and numbers&#10;&#10;Description automatically generated">
            <a:extLst>
              <a:ext uri="{FF2B5EF4-FFF2-40B4-BE49-F238E27FC236}">
                <a16:creationId xmlns:a16="http://schemas.microsoft.com/office/drawing/2014/main" id="{9A78AE1E-D5D7-0919-C81C-77F9F73CE825}"/>
              </a:ext>
            </a:extLst>
          </p:cNvPr>
          <p:cNvPicPr>
            <a:picLocks noChangeAspect="1"/>
          </p:cNvPicPr>
          <p:nvPr/>
        </p:nvPicPr>
        <p:blipFill>
          <a:blip r:embed="rId3"/>
          <a:stretch>
            <a:fillRect/>
          </a:stretch>
        </p:blipFill>
        <p:spPr>
          <a:xfrm>
            <a:off x="6199456" y="2512167"/>
            <a:ext cx="5167185" cy="3164900"/>
          </a:xfrm>
          <a:prstGeom prst="rect">
            <a:avLst/>
          </a:prstGeom>
        </p:spPr>
      </p:pic>
      <p:pic>
        <p:nvPicPr>
          <p:cNvPr id="4" name="Content Placeholder 3" descr="A graph of a number of red squares&#10;&#10;Description automatically generated">
            <a:extLst>
              <a:ext uri="{FF2B5EF4-FFF2-40B4-BE49-F238E27FC236}">
                <a16:creationId xmlns:a16="http://schemas.microsoft.com/office/drawing/2014/main" id="{E58BF327-AADC-76D4-4C45-A891504F14F9}"/>
              </a:ext>
            </a:extLst>
          </p:cNvPr>
          <p:cNvPicPr>
            <a:picLocks noGrp="1" noChangeAspect="1"/>
          </p:cNvPicPr>
          <p:nvPr>
            <p:ph idx="1"/>
          </p:nvPr>
        </p:nvPicPr>
        <p:blipFill>
          <a:blip r:embed="rId4"/>
          <a:stretch>
            <a:fillRect/>
          </a:stretch>
        </p:blipFill>
        <p:spPr>
          <a:xfrm>
            <a:off x="706418" y="2565740"/>
            <a:ext cx="5167185" cy="3126147"/>
          </a:xfrm>
          <a:prstGeom prst="rect">
            <a:avLst/>
          </a:prstGeom>
        </p:spPr>
      </p:pic>
    </p:spTree>
    <p:extLst>
      <p:ext uri="{BB962C8B-B14F-4D97-AF65-F5344CB8AC3E}">
        <p14:creationId xmlns:p14="http://schemas.microsoft.com/office/powerpoint/2010/main" val="713814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7067E7-4235-4EE7-3FFB-AAFA874FEA91}"/>
              </a:ext>
            </a:extLst>
          </p:cNvPr>
          <p:cNvPicPr>
            <a:picLocks noChangeAspect="1"/>
          </p:cNvPicPr>
          <p:nvPr/>
        </p:nvPicPr>
        <p:blipFill>
          <a:blip r:embed="rId3"/>
          <a:stretch>
            <a:fillRect/>
          </a:stretch>
        </p:blipFill>
        <p:spPr>
          <a:xfrm>
            <a:off x="572347" y="3743496"/>
            <a:ext cx="3278292" cy="2444031"/>
          </a:xfrm>
          <a:prstGeom prst="rect">
            <a:avLst/>
          </a:prstGeom>
        </p:spPr>
      </p:pic>
      <p:pic>
        <p:nvPicPr>
          <p:cNvPr id="2" name="Picture 1" descr="A graph of a cargo export&#10;&#10;Description automatically generated">
            <a:extLst>
              <a:ext uri="{FF2B5EF4-FFF2-40B4-BE49-F238E27FC236}">
                <a16:creationId xmlns:a16="http://schemas.microsoft.com/office/drawing/2014/main" id="{528659B5-3538-6F67-5B26-FA6AA78C234D}"/>
              </a:ext>
            </a:extLst>
          </p:cNvPr>
          <p:cNvPicPr>
            <a:picLocks noChangeAspect="1"/>
          </p:cNvPicPr>
          <p:nvPr/>
        </p:nvPicPr>
        <p:blipFill rotWithShape="1">
          <a:blip r:embed="rId4"/>
          <a:srcRect t="7216" r="-2" b="-2"/>
          <a:stretch/>
        </p:blipFill>
        <p:spPr>
          <a:xfrm>
            <a:off x="4182533" y="3667747"/>
            <a:ext cx="3743538" cy="2509539"/>
          </a:xfrm>
          <a:prstGeom prst="rect">
            <a:avLst/>
          </a:prstGeom>
        </p:spPr>
      </p:pic>
      <p:pic>
        <p:nvPicPr>
          <p:cNvPr id="5" name="Picture 4" descr="A graph of a container export&#10;&#10;Description automatically generated">
            <a:extLst>
              <a:ext uri="{FF2B5EF4-FFF2-40B4-BE49-F238E27FC236}">
                <a16:creationId xmlns:a16="http://schemas.microsoft.com/office/drawing/2014/main" id="{5E979484-0931-86C4-C2B8-26AB8E507297}"/>
              </a:ext>
            </a:extLst>
          </p:cNvPr>
          <p:cNvPicPr>
            <a:picLocks noChangeAspect="1"/>
          </p:cNvPicPr>
          <p:nvPr/>
        </p:nvPicPr>
        <p:blipFill>
          <a:blip r:embed="rId5"/>
          <a:stretch>
            <a:fillRect/>
          </a:stretch>
        </p:blipFill>
        <p:spPr>
          <a:xfrm>
            <a:off x="8307897" y="3722100"/>
            <a:ext cx="3239769" cy="2450147"/>
          </a:xfrm>
          <a:prstGeom prst="rect">
            <a:avLst/>
          </a:prstGeom>
        </p:spPr>
      </p:pic>
      <p:pic>
        <p:nvPicPr>
          <p:cNvPr id="14" name="Content Placeholder 13">
            <a:extLst>
              <a:ext uri="{FF2B5EF4-FFF2-40B4-BE49-F238E27FC236}">
                <a16:creationId xmlns:a16="http://schemas.microsoft.com/office/drawing/2014/main" id="{138B460B-6825-789F-E1A2-AABBC09C880E}"/>
              </a:ext>
            </a:extLst>
          </p:cNvPr>
          <p:cNvPicPr>
            <a:picLocks noGrp="1" noChangeAspect="1"/>
          </p:cNvPicPr>
          <p:nvPr>
            <p:ph idx="1"/>
          </p:nvPr>
        </p:nvPicPr>
        <p:blipFill rotWithShape="1">
          <a:blip r:embed="rId6"/>
          <a:srcRect t="7536" r="-2" b="-2"/>
          <a:stretch/>
        </p:blipFill>
        <p:spPr>
          <a:xfrm>
            <a:off x="633307" y="889184"/>
            <a:ext cx="3278292" cy="2197652"/>
          </a:xfrm>
          <a:prstGeom prst="rect">
            <a:avLst/>
          </a:prstGeom>
          <a:noFill/>
        </p:spPr>
      </p:pic>
      <p:pic>
        <p:nvPicPr>
          <p:cNvPr id="3" name="Picture 2" descr="A graph of bulk export&#10;&#10;Description automatically generated">
            <a:extLst>
              <a:ext uri="{FF2B5EF4-FFF2-40B4-BE49-F238E27FC236}">
                <a16:creationId xmlns:a16="http://schemas.microsoft.com/office/drawing/2014/main" id="{864CF3BF-5FCB-BD62-8184-81B7132D2883}"/>
              </a:ext>
            </a:extLst>
          </p:cNvPr>
          <p:cNvPicPr>
            <a:picLocks noChangeAspect="1"/>
          </p:cNvPicPr>
          <p:nvPr/>
        </p:nvPicPr>
        <p:blipFill>
          <a:blip r:embed="rId7"/>
          <a:stretch>
            <a:fillRect/>
          </a:stretch>
        </p:blipFill>
        <p:spPr>
          <a:xfrm>
            <a:off x="4266434" y="493913"/>
            <a:ext cx="3657017" cy="2643993"/>
          </a:xfrm>
          <a:prstGeom prst="rect">
            <a:avLst/>
          </a:prstGeom>
        </p:spPr>
      </p:pic>
      <p:pic>
        <p:nvPicPr>
          <p:cNvPr id="4" name="Picture 3" descr="A graph of a container export&#10;&#10;Description automatically generated">
            <a:extLst>
              <a:ext uri="{FF2B5EF4-FFF2-40B4-BE49-F238E27FC236}">
                <a16:creationId xmlns:a16="http://schemas.microsoft.com/office/drawing/2014/main" id="{885F4F44-1FEE-E38D-5907-A0F564ABD7E9}"/>
              </a:ext>
            </a:extLst>
          </p:cNvPr>
          <p:cNvPicPr>
            <a:picLocks noChangeAspect="1"/>
          </p:cNvPicPr>
          <p:nvPr/>
        </p:nvPicPr>
        <p:blipFill>
          <a:blip r:embed="rId8"/>
          <a:stretch>
            <a:fillRect/>
          </a:stretch>
        </p:blipFill>
        <p:spPr>
          <a:xfrm>
            <a:off x="8339243" y="626588"/>
            <a:ext cx="3239769" cy="2496596"/>
          </a:xfrm>
          <a:prstGeom prst="rect">
            <a:avLst/>
          </a:prstGeom>
        </p:spPr>
      </p:pic>
    </p:spTree>
    <p:extLst>
      <p:ext uri="{BB962C8B-B14F-4D97-AF65-F5344CB8AC3E}">
        <p14:creationId xmlns:p14="http://schemas.microsoft.com/office/powerpoint/2010/main" val="2921481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896D7-3395-B07A-F617-4FF0A41DF0A5}"/>
              </a:ext>
            </a:extLst>
          </p:cNvPr>
          <p:cNvSpPr>
            <a:spLocks noGrp="1"/>
          </p:cNvSpPr>
          <p:nvPr>
            <p:ph type="title"/>
          </p:nvPr>
        </p:nvSpPr>
        <p:spPr>
          <a:xfrm>
            <a:off x="630936" y="640080"/>
            <a:ext cx="4818888" cy="1481328"/>
          </a:xfrm>
        </p:spPr>
        <p:txBody>
          <a:bodyPr anchor="b">
            <a:normAutofit/>
          </a:bodyPr>
          <a:lstStyle/>
          <a:p>
            <a:r>
              <a:rPr lang="en-US" sz="5400">
                <a:cs typeface="Calibri Light"/>
              </a:rPr>
              <a:t>Ship</a:t>
            </a:r>
            <a:endParaRPr lang="en-US" sz="5400"/>
          </a:p>
        </p:txBody>
      </p:sp>
      <p:sp>
        <p:nvSpPr>
          <p:cNvPr id="3" name="Content Placeholder 2">
            <a:extLst>
              <a:ext uri="{FF2B5EF4-FFF2-40B4-BE49-F238E27FC236}">
                <a16:creationId xmlns:a16="http://schemas.microsoft.com/office/drawing/2014/main" id="{0AE1EF55-2243-B06A-27AF-A24D528A32EF}"/>
              </a:ext>
            </a:extLst>
          </p:cNvPr>
          <p:cNvSpPr>
            <a:spLocks noGrp="1"/>
          </p:cNvSpPr>
          <p:nvPr>
            <p:ph idx="1"/>
          </p:nvPr>
        </p:nvSpPr>
        <p:spPr>
          <a:xfrm>
            <a:off x="630936" y="2660904"/>
            <a:ext cx="4818888" cy="3547872"/>
          </a:xfrm>
        </p:spPr>
        <p:txBody>
          <a:bodyPr vert="horz" lIns="91440" tIns="45720" rIns="91440" bIns="45720" rtlCol="0" anchor="t">
            <a:normAutofit/>
          </a:bodyPr>
          <a:lstStyle/>
          <a:p>
            <a:r>
              <a:rPr lang="en-US" sz="1900">
                <a:cs typeface="Calibri"/>
              </a:rPr>
              <a:t>Container Carriers</a:t>
            </a:r>
          </a:p>
          <a:p>
            <a:r>
              <a:rPr lang="en-US" sz="1900">
                <a:cs typeface="Calibri"/>
              </a:rPr>
              <a:t>Feeders</a:t>
            </a:r>
          </a:p>
          <a:p>
            <a:r>
              <a:rPr lang="en-US" sz="1900">
                <a:cs typeface="Calibri"/>
              </a:rPr>
              <a:t>Cruise</a:t>
            </a:r>
          </a:p>
          <a:p>
            <a:r>
              <a:rPr lang="en-US" sz="1900">
                <a:cs typeface="Calibri"/>
              </a:rPr>
              <a:t>Barges</a:t>
            </a:r>
          </a:p>
          <a:p>
            <a:r>
              <a:rPr lang="en-US" sz="1900">
                <a:cs typeface="Calibri"/>
              </a:rPr>
              <a:t>Tank Barges</a:t>
            </a:r>
          </a:p>
          <a:p>
            <a:endParaRPr lang="en-US" sz="1900">
              <a:cs typeface="Calibri"/>
            </a:endParaRPr>
          </a:p>
        </p:txBody>
      </p:sp>
      <p:pic>
        <p:nvPicPr>
          <p:cNvPr id="2050" name="Picture 2">
            <a:extLst>
              <a:ext uri="{FF2B5EF4-FFF2-40B4-BE49-F238E27FC236}">
                <a16:creationId xmlns:a16="http://schemas.microsoft.com/office/drawing/2014/main" id="{AD260A25-46C8-CFA1-C42C-B8B33E99480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4541651" y="1191812"/>
            <a:ext cx="7245955" cy="4474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71534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1640</Words>
  <Application>Microsoft Office PowerPoint</Application>
  <PresentationFormat>Widescreen</PresentationFormat>
  <Paragraphs>160</Paragraphs>
  <Slides>22</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SourceSansPro</vt:lpstr>
      <vt:lpstr>Arial</vt:lpstr>
      <vt:lpstr>Calibri</vt:lpstr>
      <vt:lpstr>Calibri Light</vt:lpstr>
      <vt:lpstr>Segoe UI</vt:lpstr>
      <vt:lpstr>Times New Roman</vt:lpstr>
      <vt:lpstr>Office Theme</vt:lpstr>
      <vt:lpstr>PowerPoint Presentation</vt:lpstr>
      <vt:lpstr>Hamburgs hamns historia</vt:lpstr>
      <vt:lpstr>Operations &amp; Capacity</vt:lpstr>
      <vt:lpstr>Seaborn Cargo Handling</vt:lpstr>
      <vt:lpstr>PowerPoint Presentation</vt:lpstr>
      <vt:lpstr>Container Handling</vt:lpstr>
      <vt:lpstr>Container Handling by Trade Areas</vt:lpstr>
      <vt:lpstr>PowerPoint Presentation</vt:lpstr>
      <vt:lpstr>Ship</vt:lpstr>
      <vt:lpstr>Container Vessel</vt:lpstr>
      <vt:lpstr>Feeders</vt:lpstr>
      <vt:lpstr>Cruise</vt:lpstr>
      <vt:lpstr>Barges</vt:lpstr>
      <vt:lpstr>Tank Barge</vt:lpstr>
      <vt:lpstr>Vessel Calls</vt:lpstr>
      <vt:lpstr>Short sea shipping – Transshipment </vt:lpstr>
      <vt:lpstr>PowerPoint Presentation</vt:lpstr>
      <vt:lpstr>PowerPoint Presentation</vt:lpstr>
      <vt:lpstr>PowerPoint Presentation</vt:lpstr>
      <vt:lpstr>Tjänster / Utbud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Xingrong Zong</cp:lastModifiedBy>
  <cp:revision>1</cp:revision>
  <dcterms:created xsi:type="dcterms:W3CDTF">2023-11-16T10:35:25Z</dcterms:created>
  <dcterms:modified xsi:type="dcterms:W3CDTF">2023-11-17T09:58:57Z</dcterms:modified>
</cp:coreProperties>
</file>